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308" r:id="rId2"/>
    <p:sldId id="449" r:id="rId3"/>
    <p:sldId id="450" r:id="rId4"/>
    <p:sldId id="270" r:id="rId5"/>
    <p:sldId id="370" r:id="rId6"/>
    <p:sldId id="351" r:id="rId7"/>
    <p:sldId id="352" r:id="rId8"/>
    <p:sldId id="353" r:id="rId9"/>
    <p:sldId id="422" r:id="rId10"/>
    <p:sldId id="374" r:id="rId11"/>
    <p:sldId id="463" r:id="rId12"/>
    <p:sldId id="464" r:id="rId13"/>
    <p:sldId id="356" r:id="rId14"/>
    <p:sldId id="389" r:id="rId15"/>
    <p:sldId id="390" r:id="rId16"/>
    <p:sldId id="377" r:id="rId17"/>
    <p:sldId id="458" r:id="rId18"/>
    <p:sldId id="378" r:id="rId19"/>
    <p:sldId id="380" r:id="rId20"/>
    <p:sldId id="459" r:id="rId21"/>
    <p:sldId id="394" r:id="rId22"/>
    <p:sldId id="451" r:id="rId23"/>
    <p:sldId id="452" r:id="rId24"/>
    <p:sldId id="453" r:id="rId25"/>
    <p:sldId id="454" r:id="rId26"/>
    <p:sldId id="387" r:id="rId27"/>
    <p:sldId id="456" r:id="rId28"/>
    <p:sldId id="383" r:id="rId29"/>
    <p:sldId id="361" r:id="rId30"/>
    <p:sldId id="388" r:id="rId31"/>
    <p:sldId id="391" r:id="rId32"/>
    <p:sldId id="466" r:id="rId33"/>
    <p:sldId id="460" r:id="rId34"/>
    <p:sldId id="462" r:id="rId35"/>
    <p:sldId id="465" r:id="rId36"/>
    <p:sldId id="363" r:id="rId37"/>
    <p:sldId id="368" r:id="rId38"/>
    <p:sldId id="457" r:id="rId39"/>
    <p:sldId id="393" r:id="rId40"/>
    <p:sldId id="384" r:id="rId41"/>
    <p:sldId id="279" r:id="rId42"/>
  </p:sldIdLst>
  <p:sldSz cx="12192000" cy="6858000"/>
  <p:notesSz cx="6858000" cy="9144000"/>
  <p:embeddedFontLs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  <p:embeddedFont>
      <p:font typeface="Times" panose="02020603050405020304" pitchFamily="18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385DE22-B135-4E4F-9193-C9CC17F84759}">
          <p14:sldIdLst>
            <p14:sldId id="308"/>
            <p14:sldId id="449"/>
            <p14:sldId id="450"/>
            <p14:sldId id="270"/>
            <p14:sldId id="370"/>
            <p14:sldId id="351"/>
            <p14:sldId id="352"/>
            <p14:sldId id="353"/>
            <p14:sldId id="422"/>
            <p14:sldId id="374"/>
            <p14:sldId id="463"/>
            <p14:sldId id="464"/>
            <p14:sldId id="356"/>
            <p14:sldId id="389"/>
            <p14:sldId id="390"/>
            <p14:sldId id="377"/>
            <p14:sldId id="458"/>
            <p14:sldId id="378"/>
            <p14:sldId id="380"/>
            <p14:sldId id="459"/>
            <p14:sldId id="394"/>
            <p14:sldId id="451"/>
            <p14:sldId id="452"/>
            <p14:sldId id="453"/>
            <p14:sldId id="454"/>
            <p14:sldId id="387"/>
            <p14:sldId id="456"/>
            <p14:sldId id="383"/>
            <p14:sldId id="361"/>
            <p14:sldId id="388"/>
            <p14:sldId id="391"/>
            <p14:sldId id="466"/>
            <p14:sldId id="460"/>
            <p14:sldId id="462"/>
            <p14:sldId id="465"/>
            <p14:sldId id="363"/>
            <p14:sldId id="368"/>
            <p14:sldId id="457"/>
            <p14:sldId id="393"/>
            <p14:sldId id="384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22F488-422B-4410-B587-09CDF9213EC7}">
  <a:tblStyle styleId="{BB22F488-422B-4410-B587-09CDF9213E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7" autoAdjust="0"/>
    <p:restoredTop sz="82643" autoAdjust="0"/>
  </p:normalViewPr>
  <p:slideViewPr>
    <p:cSldViewPr snapToGrid="0">
      <p:cViewPr varScale="1">
        <p:scale>
          <a:sx n="81" d="100"/>
          <a:sy n="81" d="100"/>
        </p:scale>
        <p:origin x="2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962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Modularity</a:t>
            </a:r>
            <a:r>
              <a:rPr lang="nl-NL" dirty="0"/>
              <a:t>: </a:t>
            </a:r>
            <a:r>
              <a:rPr lang="nl-NL" dirty="0" err="1"/>
              <a:t>division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separate, </a:t>
            </a:r>
            <a:r>
              <a:rPr lang="nl-NL" dirty="0" err="1"/>
              <a:t>self-contained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interchangeable</a:t>
            </a:r>
            <a:r>
              <a:rPr lang="nl-NL" dirty="0"/>
              <a:t> modules.</a:t>
            </a:r>
          </a:p>
        </p:txBody>
      </p:sp>
    </p:spTree>
    <p:extLst>
      <p:ext uri="{BB962C8B-B14F-4D97-AF65-F5344CB8AC3E}">
        <p14:creationId xmlns:p14="http://schemas.microsoft.com/office/powerpoint/2010/main" val="150001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Schematic representation of uber</a:t>
            </a:r>
          </a:p>
          <a:p>
            <a:pPr lvl="1"/>
            <a:r>
              <a:rPr lang="en-US" sz="1100" b="0" i="0" u="none" strike="noStrike" baseline="0" dirty="0">
                <a:solidFill>
                  <a:srgbClr val="000000"/>
                </a:solidFill>
                <a:latin typeface="KEJOM B+ Gulliver RM"/>
              </a:rPr>
              <a:t>1) federate and coordinate constitutive agents who can innovate and compete; (2) create value by generating and harnessing economies of scope in supply or/and in demand; and (3) entail a modular technological architecture composed of a core and a periphery. </a:t>
            </a:r>
            <a:endParaRPr lang="nl-NL" dirty="0"/>
          </a:p>
          <a:p>
            <a:pPr lvl="1"/>
            <a:r>
              <a:rPr lang="nl-NL" dirty="0"/>
              <a:t>(Gawer, 2014)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829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Yellow</a:t>
            </a:r>
            <a:r>
              <a:rPr lang="nl-NL" dirty="0"/>
              <a:t> pages: </a:t>
            </a:r>
            <a:r>
              <a:rPr lang="nl-NL" dirty="0" err="1"/>
              <a:t>how</a:t>
            </a:r>
            <a:r>
              <a:rPr lang="nl-NL" dirty="0"/>
              <a:t> do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Registry</a:t>
            </a:r>
            <a:r>
              <a:rPr lang="nl-NL" dirty="0"/>
              <a:t> of</a:t>
            </a:r>
            <a:r>
              <a:rPr lang="nl-NL" baseline="0" dirty="0"/>
              <a:t> business: </a:t>
            </a:r>
            <a:r>
              <a:rPr lang="nl-NL" baseline="0" dirty="0" err="1"/>
              <a:t>organized</a:t>
            </a:r>
            <a:r>
              <a:rPr lang="nl-NL" baseline="0" dirty="0"/>
              <a:t> </a:t>
            </a:r>
            <a:r>
              <a:rPr lang="nl-NL" baseline="0" dirty="0" err="1"/>
              <a:t>by</a:t>
            </a:r>
            <a:r>
              <a:rPr lang="nl-NL" baseline="0" dirty="0"/>
              <a:t> </a:t>
            </a:r>
            <a:r>
              <a:rPr lang="nl-NL" baseline="0" dirty="0" err="1"/>
              <a:t>category</a:t>
            </a:r>
            <a:r>
              <a:rPr lang="nl-NL" baseline="0" dirty="0"/>
              <a:t>, </a:t>
            </a:r>
            <a:r>
              <a:rPr lang="nl-NL" baseline="0" dirty="0" err="1"/>
              <a:t>rather</a:t>
            </a:r>
            <a:r>
              <a:rPr lang="nl-NL" baseline="0" dirty="0"/>
              <a:t> </a:t>
            </a:r>
            <a:r>
              <a:rPr lang="nl-NL" baseline="0" dirty="0" err="1"/>
              <a:t>than</a:t>
            </a:r>
            <a:r>
              <a:rPr lang="nl-NL" baseline="0" dirty="0"/>
              <a:t> </a:t>
            </a:r>
            <a:r>
              <a:rPr lang="nl-NL" baseline="0" dirty="0" err="1"/>
              <a:t>alphabetically</a:t>
            </a:r>
            <a:r>
              <a:rPr lang="nl-NL" baseline="0" dirty="0"/>
              <a:t>, advertising is </a:t>
            </a:r>
            <a:r>
              <a:rPr lang="nl-NL" baseline="0" dirty="0" err="1"/>
              <a:t>sold</a:t>
            </a:r>
            <a:r>
              <a:rPr lang="nl-NL" baseline="0" dirty="0"/>
              <a:t>.</a:t>
            </a:r>
            <a:endParaRPr lang="nl-NL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/>
              <a:t>https://upload.wikimedia.org/wikipedia/commons/9/90/Auckland_Yellow_pages.jpg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/>
              <a:t>https://www.independent.co.uk/news/business/news/yellow-pages-in-uturn-over-hibu-brand-9543137.html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10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Village</a:t>
            </a:r>
            <a:r>
              <a:rPr lang="nl-NL" dirty="0"/>
              <a:t> chief </a:t>
            </a:r>
            <a:r>
              <a:rPr lang="nl-NL" dirty="0" err="1"/>
              <a:t>would</a:t>
            </a:r>
            <a:r>
              <a:rPr lang="nl-NL" dirty="0"/>
              <a:t> take a share of the turnover / </a:t>
            </a:r>
            <a:r>
              <a:rPr lang="nl-NL" dirty="0" err="1"/>
              <a:t>profits</a:t>
            </a:r>
            <a:r>
              <a:rPr lang="nl-NL" dirty="0"/>
              <a:t>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: dating bars, </a:t>
            </a:r>
            <a:r>
              <a:rPr lang="nl-NL" dirty="0" err="1"/>
              <a:t>trade</a:t>
            </a:r>
            <a:r>
              <a:rPr lang="nl-NL" dirty="0"/>
              <a:t> shows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What</a:t>
            </a:r>
            <a:r>
              <a:rPr lang="nl-NL" dirty="0"/>
              <a:t> is the </a:t>
            </a:r>
            <a:r>
              <a:rPr lang="nl-NL" dirty="0" err="1"/>
              <a:t>consequence</a:t>
            </a:r>
            <a:r>
              <a:rPr lang="nl-NL" dirty="0"/>
              <a:t> of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internalizing</a:t>
            </a:r>
            <a:r>
              <a:rPr lang="nl-NL" dirty="0"/>
              <a:t> transactions?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Curation</a:t>
            </a:r>
            <a:r>
              <a:rPr lang="nl-NL" dirty="0"/>
              <a:t> more </a:t>
            </a:r>
            <a:r>
              <a:rPr lang="nl-NL" dirty="0" err="1"/>
              <a:t>difficult</a:t>
            </a:r>
            <a:endParaRPr lang="nl-NL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/>
              <a:t>Trust more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/>
              <a:t>https://mikestravelguide.com/things-to-do-in-delft-stroll-through-the-markets/antiques-and-more-at-delft-market/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8310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Village</a:t>
            </a:r>
            <a:r>
              <a:rPr lang="nl-NL" dirty="0"/>
              <a:t> chief </a:t>
            </a:r>
            <a:r>
              <a:rPr lang="nl-NL" dirty="0" err="1"/>
              <a:t>would</a:t>
            </a:r>
            <a:r>
              <a:rPr lang="nl-NL" dirty="0"/>
              <a:t> take a share of the turnover / </a:t>
            </a:r>
            <a:r>
              <a:rPr lang="nl-NL" dirty="0" err="1"/>
              <a:t>profits</a:t>
            </a:r>
            <a:r>
              <a:rPr lang="nl-NL" dirty="0"/>
              <a:t>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: dating bars, </a:t>
            </a:r>
            <a:r>
              <a:rPr lang="nl-NL" dirty="0" err="1"/>
              <a:t>trade</a:t>
            </a:r>
            <a:r>
              <a:rPr lang="nl-NL" dirty="0"/>
              <a:t> shows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What</a:t>
            </a:r>
            <a:r>
              <a:rPr lang="nl-NL" dirty="0"/>
              <a:t> is the </a:t>
            </a:r>
            <a:r>
              <a:rPr lang="nl-NL" dirty="0" err="1"/>
              <a:t>consequence</a:t>
            </a:r>
            <a:r>
              <a:rPr lang="nl-NL" dirty="0"/>
              <a:t> of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internalizing</a:t>
            </a:r>
            <a:r>
              <a:rPr lang="nl-NL" dirty="0"/>
              <a:t> transactions?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Curation</a:t>
            </a:r>
            <a:r>
              <a:rPr lang="nl-NL" dirty="0"/>
              <a:t> more </a:t>
            </a:r>
            <a:r>
              <a:rPr lang="nl-NL" dirty="0" err="1"/>
              <a:t>difficult</a:t>
            </a:r>
            <a:endParaRPr lang="nl-NL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/>
              <a:t>Trust more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/>
              <a:t>https://mikestravelguide.com/things-to-do-in-delft-stroll-through-the-markets/antiques-and-more-at-delft-market/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986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>
                <a:sym typeface="Wingdings" panose="05000000000000000000" pitchFamily="2" charset="2"/>
              </a:rPr>
              <a:t>Mechanism!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Direct network effects: Uber Pool</a:t>
            </a:r>
          </a:p>
          <a:p>
            <a:pPr lvl="0"/>
            <a:endParaRPr lang="nl-NL" dirty="0">
              <a:sym typeface="Wingdings" panose="05000000000000000000" pitchFamily="2" charset="2"/>
            </a:endParaRPr>
          </a:p>
          <a:p>
            <a:pPr lvl="0"/>
            <a:r>
              <a:rPr lang="nl-NL" dirty="0">
                <a:sym typeface="Wingdings" panose="05000000000000000000" pitchFamily="2" charset="2"/>
              </a:rPr>
              <a:t>Evans &amp; </a:t>
            </a:r>
            <a:r>
              <a:rPr lang="nl-NL" dirty="0" err="1">
                <a:sym typeface="Wingdings" panose="05000000000000000000" pitchFamily="2" charset="2"/>
              </a:rPr>
              <a:t>Schmalensee</a:t>
            </a:r>
            <a:r>
              <a:rPr lang="nl-NL" dirty="0">
                <a:sym typeface="Wingdings" panose="05000000000000000000" pitchFamily="2" charset="2"/>
              </a:rPr>
              <a:t> 2010: “In </a:t>
            </a:r>
            <a:r>
              <a:rPr lang="nl-NL" dirty="0" err="1">
                <a:sym typeface="Wingdings" panose="05000000000000000000" pitchFamily="2" charset="2"/>
              </a:rPr>
              <a:t>practice</a:t>
            </a:r>
            <a:r>
              <a:rPr lang="nl-NL" dirty="0">
                <a:sym typeface="Wingdings" panose="05000000000000000000" pitchFamily="2" charset="2"/>
              </a:rPr>
              <a:t>, we </a:t>
            </a:r>
            <a:r>
              <a:rPr lang="nl-NL" dirty="0" err="1">
                <a:sym typeface="Wingdings" panose="05000000000000000000" pitchFamily="2" charset="2"/>
              </a:rPr>
              <a:t>believe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businesses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based</a:t>
            </a:r>
            <a:r>
              <a:rPr lang="nl-NL" dirty="0">
                <a:sym typeface="Wingdings" panose="05000000000000000000" pitchFamily="2" charset="2"/>
              </a:rPr>
              <a:t> on direct </a:t>
            </a:r>
            <a:r>
              <a:rPr lang="nl-NL" dirty="0" err="1">
                <a:sym typeface="Wingdings" panose="05000000000000000000" pitchFamily="2" charset="2"/>
              </a:rPr>
              <a:t>network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effects</a:t>
            </a:r>
            <a:r>
              <a:rPr lang="nl-NL" dirty="0">
                <a:sym typeface="Wingdings" panose="05000000000000000000" pitchFamily="2" charset="2"/>
              </a:rPr>
              <a:t> are rare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 indirect </a:t>
            </a:r>
            <a:r>
              <a:rPr lang="nl-NL" dirty="0" err="1">
                <a:sym typeface="Wingdings" panose="05000000000000000000" pitchFamily="2" charset="2"/>
              </a:rPr>
              <a:t>network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effects</a:t>
            </a:r>
            <a:r>
              <a:rPr lang="nl-NL" dirty="0">
                <a:sym typeface="Wingdings" panose="05000000000000000000" pitchFamily="2" charset="2"/>
              </a:rPr>
              <a:t> are a far more </a:t>
            </a:r>
            <a:r>
              <a:rPr lang="nl-NL" dirty="0" err="1">
                <a:sym typeface="Wingdings" panose="05000000000000000000" pitchFamily="2" charset="2"/>
              </a:rPr>
              <a:t>pervasive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important </a:t>
            </a:r>
            <a:r>
              <a:rPr lang="nl-NL" dirty="0" err="1">
                <a:sym typeface="Wingdings" panose="05000000000000000000" pitchFamily="2" charset="2"/>
              </a:rPr>
              <a:t>phenomenon</a:t>
            </a:r>
            <a:r>
              <a:rPr lang="nl-NL" dirty="0">
                <a:sym typeface="Wingdings" panose="05000000000000000000" pitchFamily="2" charset="2"/>
              </a:rPr>
              <a:t>.”</a:t>
            </a:r>
          </a:p>
          <a:p>
            <a:pPr lvl="0"/>
            <a:endParaRPr lang="nl-NL" dirty="0">
              <a:sym typeface="Wingdings" panose="05000000000000000000" pitchFamily="2" charset="2"/>
            </a:endParaRPr>
          </a:p>
          <a:p>
            <a:pPr lvl="0"/>
            <a:r>
              <a:rPr lang="nl-NL" dirty="0">
                <a:sym typeface="Wingdings" panose="05000000000000000000" pitchFamily="2" charset="2"/>
              </a:rPr>
              <a:t>Network effects create virtuous cycle. Brand effects and price effects help, but don’t create these cycles. </a:t>
            </a:r>
          </a:p>
          <a:p>
            <a:pPr lvl="0"/>
            <a:r>
              <a:rPr lang="nl-NL" dirty="0" err="1">
                <a:sym typeface="Wingdings" panose="05000000000000000000" pitchFamily="2" charset="2"/>
              </a:rPr>
              <a:t>Increasing</a:t>
            </a:r>
            <a:r>
              <a:rPr lang="nl-NL" dirty="0">
                <a:sym typeface="Wingdings" panose="05000000000000000000" pitchFamily="2" charset="2"/>
              </a:rPr>
              <a:t> returns!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Can you spot negative feedback loops in this slide?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New uses: send kids somewhere, use it more often as it is cheaper, avoid parking costs, use by old drivers, get rid of marginal car</a:t>
            </a:r>
          </a:p>
        </p:txBody>
      </p:sp>
    </p:spTree>
    <p:extLst>
      <p:ext uri="{BB962C8B-B14F-4D97-AF65-F5344CB8AC3E}">
        <p14:creationId xmlns:p14="http://schemas.microsoft.com/office/powerpoint/2010/main" val="701701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>
                <a:sym typeface="Wingdings" panose="05000000000000000000" pitchFamily="2" charset="2"/>
              </a:rPr>
              <a:t>Mechanism!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Direct network effects: Uber Pool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Users benefit </a:t>
            </a:r>
            <a:r>
              <a:rPr lang="nl-NL" dirty="0" err="1">
                <a:sym typeface="Wingdings" panose="05000000000000000000" pitchFamily="2" charset="2"/>
              </a:rPr>
              <a:t>from</a:t>
            </a:r>
            <a:r>
              <a:rPr lang="nl-NL" dirty="0">
                <a:sym typeface="Wingdings" panose="05000000000000000000" pitchFamily="2" charset="2"/>
              </a:rPr>
              <a:t> more users, but </a:t>
            </a:r>
            <a:r>
              <a:rPr lang="nl-NL" dirty="0" err="1">
                <a:sym typeface="Wingdings" panose="05000000000000000000" pitchFamily="2" charset="2"/>
              </a:rPr>
              <a:t>only</a:t>
            </a:r>
            <a:r>
              <a:rPr lang="nl-NL" dirty="0">
                <a:sym typeface="Wingdings" panose="05000000000000000000" pitchFamily="2" charset="2"/>
              </a:rPr>
              <a:t> via more drivers  </a:t>
            </a:r>
            <a:r>
              <a:rPr lang="nl-NL" dirty="0" err="1">
                <a:sym typeface="Wingdings" panose="05000000000000000000" pitchFamily="2" charset="2"/>
              </a:rPr>
              <a:t>indirectly</a:t>
            </a:r>
            <a:r>
              <a:rPr lang="nl-NL" dirty="0">
                <a:sym typeface="Wingdings" panose="05000000000000000000" pitchFamily="2" charset="2"/>
              </a:rPr>
              <a:t>!</a:t>
            </a:r>
          </a:p>
          <a:p>
            <a:pPr lvl="0"/>
            <a:endParaRPr lang="nl-NL" dirty="0">
              <a:sym typeface="Wingdings" panose="05000000000000000000" pitchFamily="2" charset="2"/>
            </a:endParaRPr>
          </a:p>
          <a:p>
            <a:pPr lvl="0"/>
            <a:r>
              <a:rPr lang="nl-NL" dirty="0">
                <a:sym typeface="Wingdings" panose="05000000000000000000" pitchFamily="2" charset="2"/>
              </a:rPr>
              <a:t>Evans &amp; </a:t>
            </a:r>
            <a:r>
              <a:rPr lang="nl-NL" dirty="0" err="1">
                <a:sym typeface="Wingdings" panose="05000000000000000000" pitchFamily="2" charset="2"/>
              </a:rPr>
              <a:t>Schmalensee</a:t>
            </a:r>
            <a:r>
              <a:rPr lang="nl-NL" dirty="0">
                <a:sym typeface="Wingdings" panose="05000000000000000000" pitchFamily="2" charset="2"/>
              </a:rPr>
              <a:t> 2010: “In </a:t>
            </a:r>
            <a:r>
              <a:rPr lang="nl-NL" dirty="0" err="1">
                <a:sym typeface="Wingdings" panose="05000000000000000000" pitchFamily="2" charset="2"/>
              </a:rPr>
              <a:t>practice</a:t>
            </a:r>
            <a:r>
              <a:rPr lang="nl-NL" dirty="0">
                <a:sym typeface="Wingdings" panose="05000000000000000000" pitchFamily="2" charset="2"/>
              </a:rPr>
              <a:t>, we </a:t>
            </a:r>
            <a:r>
              <a:rPr lang="nl-NL" dirty="0" err="1">
                <a:sym typeface="Wingdings" panose="05000000000000000000" pitchFamily="2" charset="2"/>
              </a:rPr>
              <a:t>believe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businesses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based</a:t>
            </a:r>
            <a:r>
              <a:rPr lang="nl-NL" dirty="0">
                <a:sym typeface="Wingdings" panose="05000000000000000000" pitchFamily="2" charset="2"/>
              </a:rPr>
              <a:t> on direct </a:t>
            </a:r>
            <a:r>
              <a:rPr lang="nl-NL" dirty="0" err="1">
                <a:sym typeface="Wingdings" panose="05000000000000000000" pitchFamily="2" charset="2"/>
              </a:rPr>
              <a:t>network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effects</a:t>
            </a:r>
            <a:r>
              <a:rPr lang="nl-NL" dirty="0">
                <a:sym typeface="Wingdings" panose="05000000000000000000" pitchFamily="2" charset="2"/>
              </a:rPr>
              <a:t> are rare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 indirect </a:t>
            </a:r>
            <a:r>
              <a:rPr lang="nl-NL" dirty="0" err="1">
                <a:sym typeface="Wingdings" panose="05000000000000000000" pitchFamily="2" charset="2"/>
              </a:rPr>
              <a:t>network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effects</a:t>
            </a:r>
            <a:r>
              <a:rPr lang="nl-NL" dirty="0">
                <a:sym typeface="Wingdings" panose="05000000000000000000" pitchFamily="2" charset="2"/>
              </a:rPr>
              <a:t> are a far more </a:t>
            </a:r>
            <a:r>
              <a:rPr lang="nl-NL" dirty="0" err="1">
                <a:sym typeface="Wingdings" panose="05000000000000000000" pitchFamily="2" charset="2"/>
              </a:rPr>
              <a:t>pervasive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important </a:t>
            </a:r>
            <a:r>
              <a:rPr lang="nl-NL" dirty="0" err="1">
                <a:sym typeface="Wingdings" panose="05000000000000000000" pitchFamily="2" charset="2"/>
              </a:rPr>
              <a:t>phenomenon</a:t>
            </a:r>
            <a:r>
              <a:rPr lang="nl-NL" dirty="0">
                <a:sym typeface="Wingdings" panose="05000000000000000000" pitchFamily="2" charset="2"/>
              </a:rPr>
              <a:t>.”</a:t>
            </a:r>
          </a:p>
          <a:p>
            <a:pPr lvl="0"/>
            <a:endParaRPr lang="nl-NL" dirty="0">
              <a:sym typeface="Wingdings" panose="05000000000000000000" pitchFamily="2" charset="2"/>
            </a:endParaRPr>
          </a:p>
          <a:p>
            <a:pPr lvl="0"/>
            <a:r>
              <a:rPr lang="nl-NL" dirty="0">
                <a:sym typeface="Wingdings" panose="05000000000000000000" pitchFamily="2" charset="2"/>
              </a:rPr>
              <a:t>Network effects create virtuous cycle. Brand effects and price effects help, but don’t create these cycles. </a:t>
            </a:r>
          </a:p>
          <a:p>
            <a:pPr lvl="0"/>
            <a:r>
              <a:rPr lang="nl-NL" dirty="0" err="1">
                <a:sym typeface="Wingdings" panose="05000000000000000000" pitchFamily="2" charset="2"/>
              </a:rPr>
              <a:t>Increasing</a:t>
            </a:r>
            <a:r>
              <a:rPr lang="nl-NL" dirty="0">
                <a:sym typeface="Wingdings" panose="05000000000000000000" pitchFamily="2" charset="2"/>
              </a:rPr>
              <a:t> returns!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Can you spot negative feedback loops in this slide?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New uses: send kids somewhere, use it more often as it is cheaper, avoid parking costs, use by old drivers, get rid of </a:t>
            </a:r>
            <a:r>
              <a:rPr lang="nl-NL" dirty="0" err="1">
                <a:sym typeface="Wingdings" panose="05000000000000000000" pitchFamily="2" charset="2"/>
              </a:rPr>
              <a:t>marginal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car</a:t>
            </a:r>
            <a:endParaRPr lang="nl-NL" dirty="0">
              <a:sym typeface="Wingdings" panose="05000000000000000000" pitchFamily="2" charset="2"/>
            </a:endParaRPr>
          </a:p>
          <a:p>
            <a:pPr lvl="0"/>
            <a:endParaRPr lang="nl-NL" dirty="0">
              <a:sym typeface="Wingdings" panose="05000000000000000000" pitchFamily="2" charset="2"/>
            </a:endParaRPr>
          </a:p>
          <a:p>
            <a:pPr lvl="0"/>
            <a:r>
              <a:rPr lang="nl-NL" dirty="0" err="1">
                <a:sym typeface="Wingdings" panose="05000000000000000000" pitchFamily="2" charset="2"/>
              </a:rPr>
              <a:t>https</a:t>
            </a:r>
            <a:r>
              <a:rPr lang="nl-NL" dirty="0">
                <a:sym typeface="Wingdings" panose="05000000000000000000" pitchFamily="2" charset="2"/>
              </a:rPr>
              <a:t>://</a:t>
            </a:r>
            <a:r>
              <a:rPr lang="nl-NL" dirty="0" err="1">
                <a:sym typeface="Wingdings" panose="05000000000000000000" pitchFamily="2" charset="2"/>
              </a:rPr>
              <a:t>media.licdn.com</a:t>
            </a:r>
            <a:r>
              <a:rPr lang="nl-NL" dirty="0">
                <a:sym typeface="Wingdings" panose="05000000000000000000" pitchFamily="2" charset="2"/>
              </a:rPr>
              <a:t>/</a:t>
            </a:r>
            <a:r>
              <a:rPr lang="nl-NL" dirty="0" err="1">
                <a:sym typeface="Wingdings" panose="05000000000000000000" pitchFamily="2" charset="2"/>
              </a:rPr>
              <a:t>dms</a:t>
            </a:r>
            <a:r>
              <a:rPr lang="nl-NL" dirty="0">
                <a:sym typeface="Wingdings" panose="05000000000000000000" pitchFamily="2" charset="2"/>
              </a:rPr>
              <a:t>/image/D5612AQF-BoIUaa7UoQ/article-cover_image-shrink_720_1280/0/1654694418222?e=2147483647&amp;v=</a:t>
            </a:r>
            <a:r>
              <a:rPr lang="nl-NL" dirty="0" err="1">
                <a:sym typeface="Wingdings" panose="05000000000000000000" pitchFamily="2" charset="2"/>
              </a:rPr>
              <a:t>beta&amp;t</a:t>
            </a:r>
            <a:r>
              <a:rPr lang="nl-NL" dirty="0">
                <a:sym typeface="Wingdings" panose="05000000000000000000" pitchFamily="2" charset="2"/>
              </a:rPr>
              <a:t>=VRgZiK_LmGpwDFz_yoKis0lLPeUaJKgo4A0jlqOoF24</a:t>
            </a:r>
          </a:p>
        </p:txBody>
      </p:sp>
    </p:spTree>
    <p:extLst>
      <p:ext uri="{BB962C8B-B14F-4D97-AF65-F5344CB8AC3E}">
        <p14:creationId xmlns:p14="http://schemas.microsoft.com/office/powerpoint/2010/main" val="2841153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>
                <a:sym typeface="Wingdings" panose="05000000000000000000" pitchFamily="2" charset="2"/>
              </a:rPr>
              <a:t>Mechanism!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Direct network effects: Uber Pool</a:t>
            </a:r>
          </a:p>
          <a:p>
            <a:pPr lvl="0"/>
            <a:endParaRPr lang="nl-NL" dirty="0">
              <a:sym typeface="Wingdings" panose="05000000000000000000" pitchFamily="2" charset="2"/>
            </a:endParaRPr>
          </a:p>
          <a:p>
            <a:pPr lvl="0"/>
            <a:r>
              <a:rPr lang="nl-NL" dirty="0">
                <a:sym typeface="Wingdings" panose="05000000000000000000" pitchFamily="2" charset="2"/>
              </a:rPr>
              <a:t>Network effects create virtuous cycle. Brand effects and price effects help, but don’t create these cycles. 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Can you spot negative feedback loops in this slide?</a:t>
            </a:r>
          </a:p>
          <a:p>
            <a:pPr lvl="0"/>
            <a:r>
              <a:rPr lang="nl-NL" dirty="0">
                <a:sym typeface="Wingdings" panose="05000000000000000000" pitchFamily="2" charset="2"/>
              </a:rPr>
              <a:t>New uses: send kids somewhere, use it more often as it is cheaper, avoid parking costs, use by old drivers, get rid of </a:t>
            </a:r>
            <a:r>
              <a:rPr lang="nl-NL" dirty="0" err="1">
                <a:sym typeface="Wingdings" panose="05000000000000000000" pitchFamily="2" charset="2"/>
              </a:rPr>
              <a:t>marginal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car</a:t>
            </a:r>
            <a:endParaRPr lang="nl-NL" dirty="0">
              <a:sym typeface="Wingdings" panose="05000000000000000000" pitchFamily="2" charset="2"/>
            </a:endParaRPr>
          </a:p>
          <a:p>
            <a:pPr lvl="0"/>
            <a:r>
              <a:rPr lang="nl-NL" dirty="0">
                <a:sym typeface="Wingdings" panose="05000000000000000000" pitchFamily="2" charset="2"/>
              </a:rPr>
              <a:t>But: </a:t>
            </a:r>
            <a:r>
              <a:rPr lang="nl-NL" dirty="0" err="1">
                <a:sym typeface="Wingdings" panose="05000000000000000000" pitchFamily="2" charset="2"/>
              </a:rPr>
              <a:t>supply-effects</a:t>
            </a:r>
            <a:r>
              <a:rPr lang="nl-NL" dirty="0">
                <a:sym typeface="Wingdings" panose="05000000000000000000" pitchFamily="2" charset="2"/>
              </a:rPr>
              <a:t> of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still</a:t>
            </a:r>
            <a:r>
              <a:rPr lang="nl-NL" dirty="0">
                <a:sym typeface="Wingdings" panose="05000000000000000000" pitchFamily="2" charset="2"/>
              </a:rPr>
              <a:t> matter! In </a:t>
            </a:r>
            <a:r>
              <a:rPr lang="nl-NL" dirty="0" err="1">
                <a:sym typeface="Wingdings" panose="05000000000000000000" pitchFamily="2" charset="2"/>
              </a:rPr>
              <a:t>fact</a:t>
            </a:r>
            <a:r>
              <a:rPr lang="nl-NL" dirty="0">
                <a:sym typeface="Wingdings" panose="05000000000000000000" pitchFamily="2" charset="2"/>
              </a:rPr>
              <a:t>, </a:t>
            </a:r>
            <a:r>
              <a:rPr lang="nl-NL" dirty="0" err="1">
                <a:sym typeface="Wingdings" panose="05000000000000000000" pitchFamily="2" charset="2"/>
              </a:rPr>
              <a:t>uber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may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possess</a:t>
            </a:r>
            <a:r>
              <a:rPr lang="nl-NL" dirty="0">
                <a:sym typeface="Wingdings" panose="05000000000000000000" pitchFamily="2" charset="2"/>
              </a:rPr>
              <a:t> these as </a:t>
            </a:r>
            <a:r>
              <a:rPr lang="nl-NL" dirty="0" err="1">
                <a:sym typeface="Wingdings" panose="05000000000000000000" pitchFamily="2" charset="2"/>
              </a:rPr>
              <a:t>much</a:t>
            </a:r>
            <a:r>
              <a:rPr lang="nl-NL" dirty="0">
                <a:sym typeface="Wingdings" panose="05000000000000000000" pitchFamily="2" charset="2"/>
              </a:rPr>
              <a:t> as </a:t>
            </a:r>
            <a:r>
              <a:rPr lang="nl-NL" dirty="0" err="1">
                <a:sym typeface="Wingdings" panose="05000000000000000000" pitchFamily="2" charset="2"/>
              </a:rPr>
              <a:t>this</a:t>
            </a:r>
            <a:r>
              <a:rPr lang="nl-NL" dirty="0">
                <a:sym typeface="Wingdings" panose="05000000000000000000" pitchFamily="2" charset="2"/>
              </a:rPr>
              <a:t> sketch </a:t>
            </a:r>
            <a:r>
              <a:rPr lang="nl-NL" dirty="0" err="1">
                <a:sym typeface="Wingdings" panose="05000000000000000000" pitchFamily="2" charset="2"/>
              </a:rPr>
              <a:t>suggests</a:t>
            </a:r>
            <a:r>
              <a:rPr lang="nl-NL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3830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temporarily, but it also sometimes makes sense to subsidize one side continuously.</a:t>
            </a:r>
          </a:p>
        </p:txBody>
      </p:sp>
    </p:spTree>
    <p:extLst>
      <p:ext uri="{BB962C8B-B14F-4D97-AF65-F5344CB8AC3E}">
        <p14:creationId xmlns:p14="http://schemas.microsoft.com/office/powerpoint/2010/main" val="2481984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 control </a:t>
            </a:r>
            <a:r>
              <a:rPr lang="en-US" dirty="0">
                <a:sym typeface="Wingdings" pitchFamily="2" charset="2"/>
              </a:rPr>
              <a:t> orchestration VRIN: </a:t>
            </a:r>
          </a:p>
          <a:p>
            <a:pPr lvl="1"/>
            <a:r>
              <a:rPr lang="en-US" dirty="0">
                <a:sym typeface="Wingdings" pitchFamily="2" charset="2"/>
              </a:rPr>
              <a:t>Pipeline: tangible (mines, production lines, real estate), intangible (IP)</a:t>
            </a:r>
          </a:p>
          <a:p>
            <a:pPr lvl="1"/>
            <a:r>
              <a:rPr lang="en-US" dirty="0">
                <a:sym typeface="Wingdings" pitchFamily="2" charset="2"/>
              </a:rPr>
              <a:t>Platform: community, resources contributed and owned by members  network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>
                <a:sym typeface="Wingdings" pitchFamily="2" charset="2"/>
              </a:rPr>
              <a:t>Internal optimization  external interaction</a:t>
            </a:r>
            <a:endParaRPr lang="en-US" dirty="0"/>
          </a:p>
          <a:p>
            <a:pPr lvl="1"/>
            <a:r>
              <a:rPr lang="en-US" dirty="0">
                <a:sym typeface="Wingdings" pitchFamily="2" charset="2"/>
              </a:rPr>
              <a:t>Pipeline: Optimize chain of product activities, mostly internal, Material to sales to service</a:t>
            </a:r>
          </a:p>
          <a:p>
            <a:pPr lvl="1"/>
            <a:r>
              <a:rPr lang="en-US" dirty="0">
                <a:sym typeface="Wingdings" pitchFamily="2" charset="2"/>
              </a:rPr>
              <a:t>Platforms: facilitate interaction between external producers and consumers, dictation  persuasion </a:t>
            </a:r>
          </a:p>
          <a:p>
            <a:pPr lvl="1"/>
            <a:r>
              <a:rPr lang="en-US" dirty="0">
                <a:sym typeface="Wingdings" pitchFamily="2" charset="2"/>
              </a:rPr>
              <a:t>Main skill: </a:t>
            </a:r>
            <a:r>
              <a:rPr lang="en-US" b="1" dirty="0">
                <a:sym typeface="Wingdings" pitchFamily="2" charset="2"/>
              </a:rPr>
              <a:t>ecosystem governance</a:t>
            </a:r>
          </a:p>
          <a:p>
            <a:pPr lvl="1"/>
            <a:endParaRPr lang="en-US" b="1" dirty="0">
              <a:sym typeface="Wingdings" pitchFamily="2" charset="2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>
                <a:sym typeface="Wingdings" pitchFamily="2" charset="2"/>
              </a:rPr>
              <a:t>Value: customer  ecosystem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Pipeline: maximize customer value, end of linear process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Pipelines do not normally charge negative prices!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Platform: maximize total value of ecosystem. May require subsidizing of one side.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Wingdings" pitchFamily="2" charset="2"/>
            </a:endParaRPr>
          </a:p>
          <a:p>
            <a:pPr lvl="0"/>
            <a:endParaRPr lang="en-US" b="0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9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477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Resource control </a:t>
            </a:r>
            <a:r>
              <a:rPr lang="en-US" dirty="0">
                <a:sym typeface="Wingdings" pitchFamily="2" charset="2"/>
              </a:rPr>
              <a:t> orchestration VRIN: </a:t>
            </a:r>
          </a:p>
          <a:p>
            <a:pPr lvl="1"/>
            <a:r>
              <a:rPr lang="en-US" dirty="0">
                <a:sym typeface="Wingdings" pitchFamily="2" charset="2"/>
              </a:rPr>
              <a:t>Orchestration: 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planning or coordination of the elements of a situation to produce a desired effect, especially in a way that attempts to avoid notice or attention; secretively (Oxford languages)</a:t>
            </a:r>
          </a:p>
          <a:p>
            <a:pPr lvl="1"/>
            <a:r>
              <a:rPr lang="en-US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Control: the power to influence or direct people's </a:t>
            </a:r>
            <a:r>
              <a:rPr lang="en-US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or the course of events (Oxford languages)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Pipeline: tangible (mines, production lines, real estate), intangible (IP)</a:t>
            </a:r>
          </a:p>
          <a:p>
            <a:pPr lvl="1"/>
            <a:r>
              <a:rPr lang="en-US" dirty="0">
                <a:sym typeface="Wingdings" pitchFamily="2" charset="2"/>
              </a:rPr>
              <a:t>Platform: community, resources contributed and owned by members  network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=https%3A%2F%2Fwww.istockphoto.com%2Fillustrations%2Forchestra&amp;psig=AOvVaw2EfoekaHnUwnxfQJ6zpkrm&amp;ust=1694763034345000&amp;source=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vfe&amp;opi</a:t>
            </a:r>
            <a:r>
              <a:rPr lang="en-US" dirty="0"/>
              <a:t>=89978449&amp;ved=0CBAQjRxqFwoTCKig5bbKqYEDFQAAAAAdAAAAABAE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Wingdings" pitchFamily="2" charset="2"/>
            </a:endParaRPr>
          </a:p>
          <a:p>
            <a:pPr lvl="0"/>
            <a:endParaRPr lang="en-US" b="0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60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>
              <a:sym typeface="Wingdings" pitchFamily="2" charset="2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>
                <a:sym typeface="Wingdings" pitchFamily="2" charset="2"/>
              </a:rPr>
              <a:t>Internal optimization  external interaction</a:t>
            </a:r>
            <a:endParaRPr lang="en-US" dirty="0"/>
          </a:p>
          <a:p>
            <a:pPr lvl="1"/>
            <a:r>
              <a:rPr lang="en-US" dirty="0">
                <a:sym typeface="Wingdings" pitchFamily="2" charset="2"/>
              </a:rPr>
              <a:t>Pipeline: Optimize chain of product activities, mostly internal, Material to sales to service</a:t>
            </a:r>
          </a:p>
          <a:p>
            <a:pPr lvl="1"/>
            <a:r>
              <a:rPr lang="en-US" dirty="0">
                <a:sym typeface="Wingdings" pitchFamily="2" charset="2"/>
              </a:rPr>
              <a:t>Platforms: facilitate interaction between external producers and consumers, dictation  persuasion </a:t>
            </a:r>
          </a:p>
          <a:p>
            <a:pPr lvl="1"/>
            <a:r>
              <a:rPr lang="en-US" dirty="0">
                <a:sym typeface="Wingdings" pitchFamily="2" charset="2"/>
              </a:rPr>
              <a:t>Main skill: </a:t>
            </a:r>
            <a:r>
              <a:rPr lang="en-US" b="1" dirty="0">
                <a:sym typeface="Wingdings" pitchFamily="2" charset="2"/>
              </a:rPr>
              <a:t>ecosystem governance</a:t>
            </a:r>
          </a:p>
          <a:p>
            <a:pPr lvl="1"/>
            <a:endParaRPr lang="en-US" b="1" dirty="0">
              <a:sym typeface="Wingdings" pitchFamily="2" charset="2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Wingdings" pitchFamily="2" charset="2"/>
            </a:endParaRPr>
          </a:p>
          <a:p>
            <a:pPr lvl="0"/>
            <a:endParaRPr lang="en-US" b="0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2215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b="1" dirty="0">
              <a:sym typeface="Wingdings" pitchFamily="2" charset="2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>
                <a:sym typeface="Wingdings" pitchFamily="2" charset="2"/>
              </a:rPr>
              <a:t>Value: customer  ecosystem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Pipeline: maximize customer value, end of linear process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Pipelines do not normally charge negative prices!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Platform: maximize total value of ecosystem. May require subsidizing of one side.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Wingdings" pitchFamily="2" charset="2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Sometimes, matching works too well. Then, little value is created for advertisers! Matching can sometimes be artificially slowed.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Wingdings" pitchFamily="2" charset="2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https://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www.google.com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url?sa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=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i&amp;url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=https%3A%2F%2Fm.youtube.com%2Fwatch%3Fv%3DJ0kdOlqgF6E&amp;psig=AOvVaw0OJtAVoblCA-_IGa0GfELU&amp;ust=1694792053609000&amp;source=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images&amp;cd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=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vfe&amp;opi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=89978449&amp;ved=0CBAQjRxqFwoTCPi2q8S2qoEDFQAAAAAdAAAAABAE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Wingdings" pitchFamily="2" charset="2"/>
            </a:endParaRPr>
          </a:p>
          <a:p>
            <a:pPr lvl="0"/>
            <a:endParaRPr lang="en-US" b="0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92241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040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Main</a:t>
            </a:r>
            <a:r>
              <a:rPr lang="nl-NL" dirty="0"/>
              <a:t> points: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hierarchies</a:t>
            </a:r>
            <a:r>
              <a:rPr lang="nl-NL" dirty="0"/>
              <a:t>,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hierarchies</a:t>
            </a:r>
            <a:endParaRPr lang="nl-NL" dirty="0"/>
          </a:p>
          <a:p>
            <a:r>
              <a:rPr lang="nl-NL" dirty="0" err="1"/>
              <a:t>There’s</a:t>
            </a:r>
            <a:r>
              <a:rPr lang="nl-NL" dirty="0"/>
              <a:t> more types of platforms than </a:t>
            </a:r>
            <a:r>
              <a:rPr lang="nl-NL" dirty="0" err="1"/>
              <a:t>just</a:t>
            </a:r>
            <a:r>
              <a:rPr lang="nl-NL" dirty="0"/>
              <a:t> matchmakers</a:t>
            </a:r>
          </a:p>
          <a:p>
            <a:r>
              <a:rPr lang="nl-NL" dirty="0"/>
              <a:t>On </a:t>
            </a:r>
            <a:r>
              <a:rPr lang="nl-NL" dirty="0" err="1"/>
              <a:t>the</a:t>
            </a:r>
            <a:r>
              <a:rPr lang="nl-NL" dirty="0"/>
              <a:t> right: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effects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mechanism</a:t>
            </a:r>
            <a:r>
              <a:rPr lang="nl-NL" dirty="0"/>
              <a:t>. But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left</a:t>
            </a:r>
            <a:r>
              <a:rPr lang="nl-NL" dirty="0"/>
              <a:t>?</a:t>
            </a:r>
          </a:p>
          <a:p>
            <a:r>
              <a:rPr lang="nl-NL" dirty="0" err="1"/>
              <a:t>Economies</a:t>
            </a:r>
            <a:r>
              <a:rPr lang="nl-NL" dirty="0"/>
              <a:t> of scope.</a:t>
            </a:r>
          </a:p>
        </p:txBody>
      </p:sp>
    </p:spTree>
    <p:extLst>
      <p:ext uri="{BB962C8B-B14F-4D97-AF65-F5344CB8AC3E}">
        <p14:creationId xmlns:p14="http://schemas.microsoft.com/office/powerpoint/2010/main" val="3402543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58696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: “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internal</a:t>
            </a:r>
            <a:r>
              <a:rPr lang="nl-NL" dirty="0"/>
              <a:t> </a:t>
            </a:r>
            <a:r>
              <a:rPr lang="nl-NL" dirty="0" err="1"/>
              <a:t>innovation</a:t>
            </a:r>
            <a:r>
              <a:rPr lang="nl-NL" dirty="0"/>
              <a:t> platforms </a:t>
            </a:r>
            <a:r>
              <a:rPr lang="nl-NL" dirty="0" err="1"/>
              <a:t>innovate</a:t>
            </a:r>
            <a:r>
              <a:rPr lang="nl-NL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33792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E.g., VW has a fully-electric platform (MEB), and a conventional platform (MQB)</a:t>
            </a:r>
          </a:p>
          <a:p>
            <a:r>
              <a:rPr lang="nl-NL" dirty="0" err="1"/>
              <a:t>Winterkorn</a:t>
            </a:r>
            <a:r>
              <a:rPr lang="nl-NL" dirty="0"/>
              <a:t>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electric</a:t>
            </a:r>
            <a:r>
              <a:rPr lang="nl-NL" dirty="0"/>
              <a:t> platform, later on: </a:t>
            </a:r>
            <a:r>
              <a:rPr lang="nl-NL" dirty="0" err="1"/>
              <a:t>realization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efficient</a:t>
            </a:r>
            <a:r>
              <a:rPr lang="nl-NL" dirty="0"/>
              <a:t> </a:t>
            </a:r>
            <a:r>
              <a:rPr lang="nl-NL" dirty="0" err="1"/>
              <a:t>enough</a:t>
            </a:r>
            <a:endParaRPr lang="nl-NL" dirty="0"/>
          </a:p>
          <a:p>
            <a:r>
              <a:rPr lang="nl-NL" dirty="0"/>
              <a:t>PSA bets on a multi-energy platform</a:t>
            </a:r>
          </a:p>
          <a:p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platform: </a:t>
            </a:r>
            <a:r>
              <a:rPr lang="nl-NL" dirty="0" err="1"/>
              <a:t>boundary</a:t>
            </a:r>
            <a:r>
              <a:rPr lang="nl-NL" dirty="0"/>
              <a:t>!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boundary</a:t>
            </a:r>
            <a:r>
              <a:rPr lang="nl-NL" dirty="0"/>
              <a:t> </a:t>
            </a:r>
            <a:r>
              <a:rPr lang="nl-NL" dirty="0" err="1"/>
              <a:t>quicker</a:t>
            </a:r>
            <a:r>
              <a:rPr lang="nl-NL" dirty="0"/>
              <a:t> </a:t>
            </a:r>
            <a:r>
              <a:rPr lang="nl-NL" dirty="0" err="1"/>
              <a:t>innovation</a:t>
            </a:r>
            <a:r>
              <a:rPr lang="nl-NL" dirty="0"/>
              <a:t>, but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of the </a:t>
            </a:r>
            <a:r>
              <a:rPr lang="nl-NL" dirty="0" err="1"/>
              <a:t>boundary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550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https://www.motor1.com/news/586852/vw-mahindra-meb-electric-components-deal/</a:t>
            </a:r>
          </a:p>
          <a:p>
            <a:r>
              <a:rPr lang="nl-NL" dirty="0"/>
              <a:t>MQB en MEB platforms</a:t>
            </a:r>
          </a:p>
          <a:p>
            <a:endParaRPr lang="nl-NL" dirty="0"/>
          </a:p>
          <a:p>
            <a:r>
              <a:rPr lang="en-US" i="1" dirty="0">
                <a:effectLst/>
                <a:latin typeface="Times"/>
              </a:rPr>
              <a:t>Here, an electric motor with variable stack length but fixed axial diameter kept housing dimensions common and allowed Black &amp; Decker to produce derivative products at lower cost and</a:t>
            </a:r>
            <a:r>
              <a:rPr lang="en-US" i="0" dirty="0">
                <a:effectLst/>
                <a:latin typeface="Times"/>
              </a:rPr>
              <a:t> </a:t>
            </a:r>
            <a:r>
              <a:rPr lang="en-US" i="1" dirty="0">
                <a:effectLst/>
                <a:latin typeface="Times"/>
              </a:rPr>
              <a:t>greater speed.</a:t>
            </a:r>
            <a:endParaRPr lang="en-US" dirty="0">
              <a:effectLst/>
              <a:latin typeface="Times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8070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www.ebay.de</a:t>
            </a:r>
            <a:r>
              <a:rPr lang="en-US" dirty="0"/>
              <a:t>/</a:t>
            </a:r>
            <a:r>
              <a:rPr lang="en-US" dirty="0" err="1"/>
              <a:t>itm</a:t>
            </a:r>
            <a:r>
              <a:rPr lang="en-US" dirty="0"/>
              <a:t>/204395397816?hash=item2f96ea42b8:g:sDAAAOSwx2VZg4wI</a:t>
            </a:r>
          </a:p>
        </p:txBody>
      </p:sp>
    </p:spTree>
    <p:extLst>
      <p:ext uri="{BB962C8B-B14F-4D97-AF65-F5344CB8AC3E}">
        <p14:creationId xmlns:p14="http://schemas.microsoft.com/office/powerpoint/2010/main" val="68712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l-NL" dirty="0" err="1"/>
              <a:t>Modularity</a:t>
            </a:r>
            <a:r>
              <a:rPr lang="nl-NL" dirty="0"/>
              <a:t>: </a:t>
            </a:r>
            <a:r>
              <a:rPr lang="nl-NL" dirty="0" err="1"/>
              <a:t>division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separate, </a:t>
            </a:r>
            <a:r>
              <a:rPr lang="nl-NL" dirty="0" err="1"/>
              <a:t>self-contained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interchangeable</a:t>
            </a:r>
            <a:r>
              <a:rPr lang="nl-NL" dirty="0"/>
              <a:t>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46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Multiproduct enterprise: </a:t>
            </a:r>
          </a:p>
          <a:p>
            <a:pPr lvl="1"/>
            <a:r>
              <a:rPr lang="en-US" dirty="0"/>
              <a:t>Why is General Motors not dominant in the coal business?</a:t>
            </a:r>
          </a:p>
          <a:p>
            <a:pPr lvl="1"/>
            <a:r>
              <a:rPr lang="en-US" dirty="0"/>
              <a:t>Why doesn’t Volkswagen make airplanes?</a:t>
            </a:r>
          </a:p>
          <a:p>
            <a:pPr lvl="0"/>
            <a:r>
              <a:rPr lang="en-US" dirty="0"/>
              <a:t>Diversification </a:t>
            </a:r>
            <a:r>
              <a:rPr lang="en-US" dirty="0">
                <a:sym typeface="Wingdings" pitchFamily="2" charset="2"/>
              </a:rPr>
              <a:t> mechanism for capturing  integration economies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70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Multiproduct enterprise: </a:t>
            </a:r>
          </a:p>
          <a:p>
            <a:pPr lvl="1"/>
            <a:r>
              <a:rPr lang="en-US" dirty="0"/>
              <a:t>Why is General Motors not dominant in the coal business?</a:t>
            </a:r>
          </a:p>
          <a:p>
            <a:pPr lvl="1"/>
            <a:r>
              <a:rPr lang="en-US" dirty="0"/>
              <a:t>Why doesn’t Volkswagen make airplanes?</a:t>
            </a:r>
          </a:p>
          <a:p>
            <a:pPr lvl="0"/>
            <a:r>
              <a:rPr lang="en-US" dirty="0"/>
              <a:t>Diversification </a:t>
            </a:r>
            <a:r>
              <a:rPr lang="en-US" dirty="0">
                <a:sym typeface="Wingdings" pitchFamily="2" charset="2"/>
              </a:rPr>
              <a:t> mechanism for capturing  integration economies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0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Multiproduct enterprise: </a:t>
            </a:r>
          </a:p>
          <a:p>
            <a:pPr lvl="1"/>
            <a:r>
              <a:rPr lang="en-US" dirty="0"/>
              <a:t>Why is General Motors not dominant in the coal business?</a:t>
            </a:r>
          </a:p>
          <a:p>
            <a:pPr lvl="1"/>
            <a:r>
              <a:rPr lang="en-US" dirty="0"/>
              <a:t>Why doesn’t Volkswagen make airplanes?</a:t>
            </a:r>
          </a:p>
          <a:p>
            <a:pPr lvl="0"/>
            <a:r>
              <a:rPr lang="en-US" dirty="0"/>
              <a:t>Diversification </a:t>
            </a:r>
            <a:r>
              <a:rPr lang="en-US" dirty="0">
                <a:sym typeface="Wingdings" pitchFamily="2" charset="2"/>
              </a:rPr>
              <a:t> mechanism for capturing  integration economies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0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>
              <a:buFontTx/>
              <a:buChar char="-"/>
            </a:pPr>
            <a:r>
              <a:rPr lang="en-US" dirty="0"/>
              <a:t>Master orchestrator, but no master designer</a:t>
            </a:r>
          </a:p>
          <a:p>
            <a:pPr marL="457200" indent="-317500">
              <a:buFontTx/>
              <a:buChar char="-"/>
            </a:pPr>
            <a:r>
              <a:rPr lang="en-US" dirty="0"/>
              <a:t>Internal </a:t>
            </a:r>
            <a:r>
              <a:rPr lang="en-US" dirty="0">
                <a:sym typeface="Wingdings" panose="05000000000000000000" pitchFamily="2" charset="2"/>
              </a:rPr>
              <a:t> closed interfaces, case to case basis</a:t>
            </a:r>
          </a:p>
          <a:p>
            <a:pPr marL="457200" indent="-31750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Millions of apps made for Android, but only close to 100 developed by google</a:t>
            </a:r>
          </a:p>
          <a:p>
            <a:pPr marL="457200" indent="-31750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‘complements’ / functionality may be moved into the core (</a:t>
            </a:r>
            <a:r>
              <a:rPr lang="en-US" dirty="0" err="1">
                <a:sym typeface="Wingdings" panose="05000000000000000000" pitchFamily="2" charset="2"/>
              </a:rPr>
              <a:t>siri</a:t>
            </a:r>
            <a:r>
              <a:rPr lang="en-US" dirty="0">
                <a:sym typeface="Wingdings" panose="05000000000000000000" pitchFamily="2" charset="2"/>
              </a:rPr>
              <a:t>, torch, airdrop)</a:t>
            </a:r>
          </a:p>
          <a:p>
            <a:pPr marL="457200" indent="-317500">
              <a:buFontTx/>
              <a:buChar char="-"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Second, the literature indicates that complementors have a higher degree of radical innovativeness than platform owners (</a:t>
            </a:r>
            <a:r>
              <a:rPr lang="en-US" dirty="0" err="1"/>
              <a:t>Jugend</a:t>
            </a:r>
            <a:r>
              <a:rPr lang="en-US" dirty="0"/>
              <a:t> et al., 2018)</a:t>
            </a:r>
          </a:p>
          <a:p>
            <a:pPr marL="139700" indent="0">
              <a:buNone/>
            </a:pPr>
            <a:r>
              <a:rPr lang="en-US" dirty="0"/>
              <a:t>-Finally, research shows that complementors have a preference for fluid innovation activities, including networking and informal knowledge sourcing (</a:t>
            </a:r>
            <a:r>
              <a:rPr lang="en-US" dirty="0" err="1"/>
              <a:t>Dahlander</a:t>
            </a:r>
            <a:r>
              <a:rPr lang="en-US" dirty="0"/>
              <a:t> &amp; Gann, 2010).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nl-NL" dirty="0" err="1"/>
              <a:t>Criticism</a:t>
            </a:r>
            <a:r>
              <a:rPr lang="nl-NL" dirty="0"/>
              <a:t> of the long </a:t>
            </a:r>
            <a:r>
              <a:rPr lang="nl-NL" dirty="0" err="1"/>
              <a:t>tail</a:t>
            </a:r>
            <a:r>
              <a:rPr lang="nl-NL" dirty="0"/>
              <a:t> story: https://medium.com/before-the-dot/the-long-tail-when-a-famous-theory-got-almost-all-wrong-12d3c6eb0de9</a:t>
            </a:r>
          </a:p>
          <a:p>
            <a:r>
              <a:rPr lang="nl-NL" dirty="0"/>
              <a:t>Long-</a:t>
            </a:r>
            <a:r>
              <a:rPr lang="nl-NL" dirty="0" err="1"/>
              <a:t>tail</a:t>
            </a:r>
            <a:r>
              <a:rPr lang="nl-NL" dirty="0"/>
              <a:t>: </a:t>
            </a:r>
            <a:r>
              <a:rPr lang="nl-NL" dirty="0" err="1"/>
              <a:t>ecommerce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platforms, but </a:t>
            </a:r>
            <a:r>
              <a:rPr lang="nl-NL" dirty="0" err="1"/>
              <a:t>also</a:t>
            </a:r>
            <a:r>
              <a:rPr lang="nl-NL" dirty="0"/>
              <a:t> platforms. E.g., </a:t>
            </a:r>
            <a:r>
              <a:rPr lang="nl-NL" dirty="0" err="1"/>
              <a:t>books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out of print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found on marktplaats or </a:t>
            </a:r>
            <a:r>
              <a:rPr lang="nl-NL" dirty="0" err="1"/>
              <a:t>amazon</a:t>
            </a:r>
            <a:r>
              <a:rPr lang="nl-NL" dirty="0"/>
              <a:t> market </a:t>
            </a:r>
            <a:r>
              <a:rPr lang="nl-NL" dirty="0" err="1"/>
              <a:t>place</a:t>
            </a:r>
            <a:r>
              <a:rPr lang="nl-NL" dirty="0"/>
              <a:t>. </a:t>
            </a:r>
            <a:r>
              <a:rPr lang="nl-NL" dirty="0" err="1"/>
              <a:t>Ecommerce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fatten </a:t>
            </a:r>
            <a:r>
              <a:rPr lang="nl-NL" dirty="0" err="1"/>
              <a:t>and</a:t>
            </a:r>
            <a:r>
              <a:rPr lang="nl-NL" dirty="0"/>
              <a:t> stretch the </a:t>
            </a:r>
            <a:r>
              <a:rPr lang="nl-NL" dirty="0" err="1"/>
              <a:t>tail</a:t>
            </a:r>
            <a:endParaRPr lang="nl-NL" dirty="0"/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true</a:t>
            </a:r>
            <a:r>
              <a:rPr lang="nl-NL" dirty="0"/>
              <a:t>: </a:t>
            </a:r>
            <a:r>
              <a:rPr lang="nl-NL" dirty="0" err="1"/>
              <a:t>flatten</a:t>
            </a:r>
            <a:r>
              <a:rPr lang="nl-NL" dirty="0"/>
              <a:t> en make </a:t>
            </a:r>
            <a:r>
              <a:rPr lang="nl-NL" dirty="0" err="1"/>
              <a:t>longer</a:t>
            </a:r>
            <a:r>
              <a:rPr lang="nl-NL" dirty="0"/>
              <a:t> </a:t>
            </a:r>
          </a:p>
          <a:p>
            <a:r>
              <a:rPr lang="nl-NL" dirty="0"/>
              <a:t>https://medium.com/before-the-dot/the-long-tail-when-a-famous-theory-got-almost-all-wrong-12d3c6eb0de9</a:t>
            </a:r>
          </a:p>
          <a:p>
            <a:r>
              <a:rPr lang="nl-NL" dirty="0"/>
              <a:t>Hit </a:t>
            </a:r>
            <a:r>
              <a:rPr lang="nl-NL" dirty="0" err="1"/>
              <a:t>products</a:t>
            </a:r>
            <a:r>
              <a:rPr lang="nl-NL" dirty="0"/>
              <a:t> </a:t>
            </a:r>
            <a:r>
              <a:rPr lang="nl-NL" dirty="0" err="1"/>
              <a:t>became</a:t>
            </a:r>
            <a:r>
              <a:rPr lang="nl-NL" dirty="0"/>
              <a:t> even more </a:t>
            </a:r>
            <a:r>
              <a:rPr lang="nl-NL" dirty="0" err="1"/>
              <a:t>concentrated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before</a:t>
            </a:r>
            <a:endParaRPr lang="nl-NL" dirty="0"/>
          </a:p>
          <a:p>
            <a:r>
              <a:rPr lang="nl-NL" dirty="0"/>
              <a:t>Users of </a:t>
            </a:r>
            <a:r>
              <a:rPr lang="nl-NL" dirty="0" err="1"/>
              <a:t>very</a:t>
            </a:r>
            <a:r>
              <a:rPr lang="nl-NL" dirty="0"/>
              <a:t> niche </a:t>
            </a:r>
            <a:r>
              <a:rPr lang="nl-NL" dirty="0" err="1"/>
              <a:t>products</a:t>
            </a:r>
            <a:r>
              <a:rPr lang="nl-NL" dirty="0"/>
              <a:t> are </a:t>
            </a:r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active</a:t>
            </a:r>
            <a:r>
              <a:rPr lang="nl-NL" dirty="0"/>
              <a:t> users, </a:t>
            </a:r>
            <a:r>
              <a:rPr lang="nl-NL" dirty="0" err="1"/>
              <a:t>consuming</a:t>
            </a:r>
            <a:r>
              <a:rPr lang="nl-NL" dirty="0"/>
              <a:t> niche AND </a:t>
            </a:r>
            <a:r>
              <a:rPr lang="nl-NL" dirty="0" err="1"/>
              <a:t>blockbuster</a:t>
            </a:r>
            <a:r>
              <a:rPr lang="nl-NL" dirty="0"/>
              <a:t>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>
                <a:sym typeface="Wingdings" panose="05000000000000000000" pitchFamily="2" charset="2"/>
              </a:rPr>
              <a:t> the most </a:t>
            </a:r>
            <a:r>
              <a:rPr lang="nl-NL" dirty="0" err="1">
                <a:sym typeface="Wingdings" panose="05000000000000000000" pitchFamily="2" charset="2"/>
              </a:rPr>
              <a:t>active</a:t>
            </a:r>
            <a:r>
              <a:rPr lang="nl-NL" dirty="0">
                <a:sym typeface="Wingdings" panose="05000000000000000000" pitchFamily="2" charset="2"/>
              </a:rPr>
              <a:t> users </a:t>
            </a:r>
            <a:r>
              <a:rPr lang="nl-NL" dirty="0" err="1">
                <a:sym typeface="Wingdings" panose="05000000000000000000" pitchFamily="2" charset="2"/>
              </a:rPr>
              <a:t>will</a:t>
            </a:r>
            <a:r>
              <a:rPr lang="nl-NL" dirty="0">
                <a:sym typeface="Wingdings" panose="05000000000000000000" pitchFamily="2" charset="2"/>
              </a:rPr>
              <a:t> look </a:t>
            </a:r>
            <a:r>
              <a:rPr lang="nl-NL" dirty="0" err="1">
                <a:sym typeface="Wingdings" panose="05000000000000000000" pitchFamily="2" charset="2"/>
              </a:rPr>
              <a:t>for</a:t>
            </a:r>
            <a:r>
              <a:rPr lang="nl-NL" dirty="0">
                <a:sym typeface="Wingdings" panose="05000000000000000000" pitchFamily="2" charset="2"/>
              </a:rPr>
              <a:t> niche </a:t>
            </a:r>
            <a:r>
              <a:rPr lang="nl-NL" dirty="0" err="1">
                <a:sym typeface="Wingdings" panose="05000000000000000000" pitchFamily="2" charset="2"/>
              </a:rPr>
              <a:t>products</a:t>
            </a:r>
            <a:r>
              <a:rPr lang="nl-NL" dirty="0">
                <a:sym typeface="Wingdings" panose="05000000000000000000" pitchFamily="2" charset="2"/>
              </a:rPr>
              <a:t>, </a:t>
            </a:r>
            <a:r>
              <a:rPr lang="nl-NL" dirty="0" err="1">
                <a:sym typeface="Wingdings" panose="05000000000000000000" pitchFamily="2" charset="2"/>
              </a:rPr>
              <a:t>hence</a:t>
            </a:r>
            <a:r>
              <a:rPr lang="nl-NL" dirty="0">
                <a:sym typeface="Wingdings" panose="05000000000000000000" pitchFamily="2" charset="2"/>
              </a:rPr>
              <a:t> offer these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attract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them</a:t>
            </a:r>
            <a:endParaRPr lang="nl-NL" dirty="0"/>
          </a:p>
          <a:p>
            <a:pPr marL="13970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7479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Dit is ook het narratief wat mensen vertellen</a:t>
            </a:r>
          </a:p>
          <a:p>
            <a:r>
              <a:rPr lang="nl-NL" dirty="0"/>
              <a:t>https://osf.io/unbxw/</a:t>
            </a:r>
          </a:p>
          <a:p>
            <a:r>
              <a:rPr lang="nl-NL" dirty="0" err="1"/>
              <a:t>Left</a:t>
            </a:r>
            <a:r>
              <a:rPr lang="nl-NL" dirty="0"/>
              <a:t>: </a:t>
            </a:r>
            <a:r>
              <a:rPr lang="nl-NL" dirty="0" err="1"/>
              <a:t>evolution</a:t>
            </a:r>
            <a:r>
              <a:rPr lang="nl-NL" dirty="0"/>
              <a:t> of platform </a:t>
            </a:r>
            <a:r>
              <a:rPr lang="nl-NL" dirty="0" err="1"/>
              <a:t>boundaries</a:t>
            </a:r>
            <a:endParaRPr lang="nl-NL" dirty="0"/>
          </a:p>
          <a:p>
            <a:r>
              <a:rPr lang="nl-NL" dirty="0" err="1"/>
              <a:t>Founder</a:t>
            </a:r>
            <a:r>
              <a:rPr lang="nl-NL" dirty="0"/>
              <a:t> of </a:t>
            </a:r>
            <a:r>
              <a:rPr lang="nl-NL" dirty="0" err="1"/>
              <a:t>myspace</a:t>
            </a:r>
            <a:r>
              <a:rPr lang="nl-NL" dirty="0"/>
              <a:t>: we </a:t>
            </a:r>
            <a:r>
              <a:rPr lang="nl-NL" dirty="0" err="1"/>
              <a:t>didn’t</a:t>
            </a:r>
            <a:r>
              <a:rPr lang="nl-NL" dirty="0"/>
              <a:t> ge the point of open </a:t>
            </a:r>
            <a:r>
              <a:rPr lang="nl-NL" dirty="0" err="1"/>
              <a:t>innovation</a:t>
            </a:r>
            <a:r>
              <a:rPr lang="nl-NL" dirty="0"/>
              <a:t>, we </a:t>
            </a:r>
            <a:r>
              <a:rPr lang="nl-NL" dirty="0" err="1"/>
              <a:t>thought</a:t>
            </a:r>
            <a:r>
              <a:rPr lang="nl-NL" dirty="0"/>
              <a:t> we </a:t>
            </a:r>
            <a:r>
              <a:rPr lang="nl-NL" dirty="0" err="1"/>
              <a:t>could</a:t>
            </a:r>
            <a:r>
              <a:rPr lang="nl-NL" dirty="0"/>
              <a:t> do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ourself</a:t>
            </a:r>
            <a:r>
              <a:rPr lang="nl-NL" dirty="0"/>
              <a:t>.</a:t>
            </a:r>
          </a:p>
          <a:p>
            <a:pPr algn="l"/>
            <a:r>
              <a:rPr lang="nl-NL" dirty="0"/>
              <a:t>Left: </a:t>
            </a:r>
            <a:r>
              <a:rPr lang="en-US" sz="1800" b="0" i="0" u="none" strike="noStrike" baseline="0" dirty="0">
                <a:latin typeface="AdvOT46dcae81"/>
              </a:rPr>
              <a:t>In our first line of enquiry, we traced the evolution of Facebook</a:t>
            </a:r>
            <a:r>
              <a:rPr lang="en-US" sz="1800" b="0" i="0" u="none" strike="noStrike" baseline="0" dirty="0">
                <a:latin typeface="AdvOT46dcae81+20"/>
              </a:rPr>
              <a:t>’</a:t>
            </a:r>
            <a:r>
              <a:rPr lang="en-US" sz="1800" b="0" i="0" u="none" strike="noStrike" baseline="0" dirty="0">
                <a:latin typeface="AdvOT46dcae81"/>
              </a:rPr>
              <a:t>s programmability and platform boundaries and visualized this over time</a:t>
            </a:r>
          </a:p>
          <a:p>
            <a:pPr algn="l"/>
            <a:r>
              <a:rPr lang="en-US" b="1" dirty="0"/>
              <a:t>dot</a:t>
            </a:r>
            <a:r>
              <a:rPr lang="en-US" dirty="0"/>
              <a:t>-com, is a company that conducts business primarily through a website.</a:t>
            </a:r>
            <a:endParaRPr lang="en-US" sz="1800" b="0" i="0" u="none" strike="noStrike" baseline="0" dirty="0">
              <a:latin typeface="AdvOT46dcae81"/>
            </a:endParaRP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Daily reach = percentage of internet users in touch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41179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2324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Questions</a:t>
            </a:r>
            <a:r>
              <a:rPr lang="nl-NL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910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Ride hailing company</a:t>
            </a:r>
          </a:p>
          <a:p>
            <a:r>
              <a:rPr lang="nl-NL" dirty="0"/>
              <a:t>Founded 2009</a:t>
            </a:r>
          </a:p>
          <a:p>
            <a:r>
              <a:rPr lang="nl-NL" dirty="0"/>
              <a:t>Market cap 2021 $91B</a:t>
            </a:r>
          </a:p>
          <a:p>
            <a:r>
              <a:rPr lang="nl-NL" dirty="0"/>
              <a:t>2022: 47,9B</a:t>
            </a:r>
          </a:p>
          <a:p>
            <a:r>
              <a:rPr lang="nl-NL" dirty="0"/>
              <a:t>2023: 59,81B</a:t>
            </a:r>
          </a:p>
          <a:p>
            <a:r>
              <a:rPr lang="nl-NL" dirty="0"/>
              <a:t>2023 sept. 976,93B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092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Context: 2014: Uber was raising 500M, valuing it at 17B</a:t>
            </a:r>
          </a:p>
          <a:p>
            <a:r>
              <a:rPr lang="en-US" dirty="0"/>
              <a:t>Total available market</a:t>
            </a:r>
          </a:p>
          <a:p>
            <a:r>
              <a:rPr lang="en-US" dirty="0"/>
              <a:t>Global taxi market estimated at $100Billion</a:t>
            </a:r>
          </a:p>
          <a:p>
            <a:r>
              <a:rPr lang="en-US" dirty="0"/>
              <a:t>Total available market</a:t>
            </a:r>
          </a:p>
          <a:p>
            <a:r>
              <a:rPr lang="en-US" dirty="0"/>
              <a:t>NPV of cash flows. cash flows depends, mostly, on three things: </a:t>
            </a:r>
          </a:p>
          <a:p>
            <a:pPr lvl="1"/>
            <a:r>
              <a:rPr lang="en-US" dirty="0"/>
              <a:t>the size of its potential market, </a:t>
            </a:r>
          </a:p>
          <a:p>
            <a:pPr lvl="1"/>
            <a:r>
              <a:rPr lang="en-US" dirty="0"/>
              <a:t>the size of Uber’s share in that market, </a:t>
            </a:r>
          </a:p>
          <a:p>
            <a:pPr lvl="1"/>
            <a:r>
              <a:rPr lang="en-US" dirty="0"/>
              <a:t>and what percentage of gross receipts Uber takes.</a:t>
            </a:r>
          </a:p>
          <a:p>
            <a:pPr lvl="0"/>
            <a:r>
              <a:rPr lang="nl-NL" dirty="0"/>
              <a:t>5,7 </a:t>
            </a:r>
            <a:r>
              <a:rPr lang="nl-NL" dirty="0" err="1"/>
              <a:t>Billion</a:t>
            </a:r>
            <a:r>
              <a:rPr lang="nl-NL" dirty="0"/>
              <a:t>: his </a:t>
            </a:r>
            <a:r>
              <a:rPr lang="nl-NL" dirty="0" err="1"/>
              <a:t>estimate</a:t>
            </a:r>
            <a:r>
              <a:rPr lang="nl-N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Series A investor and at-the-time boardmember</a:t>
            </a:r>
          </a:p>
          <a:p>
            <a:r>
              <a:rPr lang="nl-NL" dirty="0"/>
              <a:t>Criticizing TAM (total available market)</a:t>
            </a:r>
          </a:p>
          <a:p>
            <a:r>
              <a:rPr lang="nl-NL" dirty="0"/>
              <a:t>IN 2014, </a:t>
            </a:r>
            <a:r>
              <a:rPr lang="nl-NL" dirty="0" err="1"/>
              <a:t>uber’s</a:t>
            </a:r>
            <a:r>
              <a:rPr lang="nl-NL" dirty="0"/>
              <a:t> </a:t>
            </a:r>
            <a:r>
              <a:rPr lang="nl-NL" dirty="0" err="1"/>
              <a:t>revenue</a:t>
            </a:r>
            <a:r>
              <a:rPr lang="nl-NL" dirty="0"/>
              <a:t> in SF was already a multiple of the </a:t>
            </a:r>
            <a:r>
              <a:rPr lang="nl-NL" dirty="0" err="1"/>
              <a:t>historic</a:t>
            </a:r>
            <a:r>
              <a:rPr lang="nl-NL" dirty="0"/>
              <a:t> cab market</a:t>
            </a:r>
          </a:p>
        </p:txBody>
      </p:sp>
    </p:spTree>
    <p:extLst>
      <p:ext uri="{BB962C8B-B14F-4D97-AF65-F5344CB8AC3E}">
        <p14:creationId xmlns:p14="http://schemas.microsoft.com/office/powerpoint/2010/main" val="949918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>
                <a:sym typeface="Wingdings" panose="05000000000000000000" pitchFamily="2" charset="2"/>
              </a:rPr>
              <a:t>Platforms as a way to organize resources / organizational form / innovation cannot </a:t>
            </a:r>
            <a:r>
              <a:rPr lang="nl-NL" b="1" dirty="0" err="1">
                <a:sym typeface="Wingdings" panose="05000000000000000000" pitchFamily="2" charset="2"/>
              </a:rPr>
              <a:t>be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ignored</a:t>
            </a:r>
            <a:endParaRPr lang="nl-NL" b="1" dirty="0">
              <a:sym typeface="Wingdings" panose="05000000000000000000" pitchFamily="2" charset="2"/>
            </a:endParaRPr>
          </a:p>
          <a:p>
            <a:r>
              <a:rPr lang="nl-NL" b="0" dirty="0">
                <a:sym typeface="Wingdings" panose="05000000000000000000" pitchFamily="2" charset="2"/>
              </a:rPr>
              <a:t>David Sacks: </a:t>
            </a:r>
            <a:r>
              <a:rPr lang="nl-NL" b="0" dirty="0" err="1">
                <a:sym typeface="Wingdings" panose="05000000000000000000" pitchFamily="2" charset="2"/>
              </a:rPr>
              <a:t>veteran</a:t>
            </a:r>
            <a:r>
              <a:rPr lang="nl-NL" b="0" dirty="0">
                <a:sym typeface="Wingdings" panose="05000000000000000000" pitchFamily="2" charset="2"/>
              </a:rPr>
              <a:t> of </a:t>
            </a:r>
            <a:r>
              <a:rPr lang="nl-NL" b="0" dirty="0" err="1">
                <a:sym typeface="Wingdings" panose="05000000000000000000" pitchFamily="2" charset="2"/>
              </a:rPr>
              <a:t>paypal</a:t>
            </a:r>
            <a:r>
              <a:rPr lang="nl-NL" b="0" dirty="0">
                <a:sym typeface="Wingdings" panose="05000000000000000000" pitchFamily="2" charset="2"/>
              </a:rPr>
              <a:t>, </a:t>
            </a:r>
            <a:r>
              <a:rPr lang="nl-NL" b="0" dirty="0" err="1">
                <a:sym typeface="Wingdings" panose="05000000000000000000" pitchFamily="2" charset="2"/>
              </a:rPr>
              <a:t>cofounder</a:t>
            </a:r>
            <a:r>
              <a:rPr lang="nl-NL" b="0" dirty="0">
                <a:sym typeface="Wingdings" panose="05000000000000000000" pitchFamily="2" charset="2"/>
              </a:rPr>
              <a:t> of </a:t>
            </a:r>
            <a:r>
              <a:rPr lang="nl-NL" b="0" dirty="0" err="1">
                <a:sym typeface="Wingdings" panose="05000000000000000000" pitchFamily="2" charset="2"/>
              </a:rPr>
              <a:t>yammer</a:t>
            </a:r>
            <a:r>
              <a:rPr lang="nl-NL" b="0" dirty="0">
                <a:sym typeface="Wingdings" panose="05000000000000000000" pitchFamily="2" charset="2"/>
              </a:rPr>
              <a:t>, </a:t>
            </a:r>
            <a:r>
              <a:rPr lang="nl-NL" b="0" dirty="0" err="1">
                <a:sym typeface="Wingdings" panose="05000000000000000000" pitchFamily="2" charset="2"/>
              </a:rPr>
              <a:t>investor</a:t>
            </a:r>
            <a:endParaRPr lang="nl-NL" b="0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Professor schat de waarde van Uber veel lager in dan de investoren  hij had netwerk effecten niet meegenomen</a:t>
            </a:r>
          </a:p>
          <a:p>
            <a:r>
              <a:rPr lang="nl-NL" dirty="0">
                <a:sym typeface="Wingdings" panose="05000000000000000000" pitchFamily="2" charset="2"/>
              </a:rPr>
              <a:t>Innovatie-impact niet meegenomen.</a:t>
            </a:r>
          </a:p>
          <a:p>
            <a:r>
              <a:rPr lang="nl-NL" dirty="0">
                <a:sym typeface="Wingdings" panose="05000000000000000000" pitchFamily="2" charset="2"/>
              </a:rPr>
              <a:t>20th </a:t>
            </a:r>
            <a:r>
              <a:rPr lang="nl-NL" dirty="0" err="1">
                <a:sym typeface="Wingdings" panose="05000000000000000000" pitchFamily="2" charset="2"/>
              </a:rPr>
              <a:t>century</a:t>
            </a:r>
            <a:r>
              <a:rPr lang="nl-NL" dirty="0">
                <a:sym typeface="Wingdings" panose="05000000000000000000" pitchFamily="2" charset="2"/>
              </a:rPr>
              <a:t>: </a:t>
            </a:r>
            <a:r>
              <a:rPr lang="nl-NL" dirty="0" err="1">
                <a:sym typeface="Wingdings" panose="05000000000000000000" pitchFamily="2" charset="2"/>
              </a:rPr>
              <a:t>supply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economies</a:t>
            </a:r>
            <a:r>
              <a:rPr lang="nl-NL" dirty="0">
                <a:sym typeface="Wingdings" panose="05000000000000000000" pitchFamily="2" charset="2"/>
              </a:rPr>
              <a:t> of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 err="1">
                <a:sym typeface="Wingdings" panose="05000000000000000000" pitchFamily="2" charset="2"/>
              </a:rPr>
              <a:t>Now</a:t>
            </a:r>
            <a:r>
              <a:rPr lang="nl-NL" dirty="0">
                <a:sym typeface="Wingdings" panose="05000000000000000000" pitchFamily="2" charset="2"/>
              </a:rPr>
              <a:t>: </a:t>
            </a:r>
            <a:r>
              <a:rPr lang="nl-NL" dirty="0" err="1">
                <a:sym typeface="Wingdings" panose="05000000000000000000" pitchFamily="2" charset="2"/>
              </a:rPr>
              <a:t>demand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economies</a:t>
            </a:r>
            <a:r>
              <a:rPr lang="nl-NL" dirty="0">
                <a:sym typeface="Wingdings" panose="05000000000000000000" pitchFamily="2" charset="2"/>
              </a:rPr>
              <a:t> of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endParaRPr lang="nl-NL" dirty="0">
              <a:sym typeface="Wingdings" panose="05000000000000000000" pitchFamily="2" charset="2"/>
            </a:endParaRPr>
          </a:p>
          <a:p>
            <a:pPr lvl="0"/>
            <a:r>
              <a:rPr lang="nl-NL" b="1" dirty="0">
                <a:sym typeface="Wingdings" panose="05000000000000000000" pitchFamily="2" charset="2"/>
              </a:rPr>
              <a:t>This cycle makes Uber cheaper and cheaper, eating in to the car-ownership-alternative market rather than only the taxi market, </a:t>
            </a:r>
          </a:p>
          <a:p>
            <a:pPr lvl="0"/>
            <a:r>
              <a:rPr lang="nl-NL" b="1" dirty="0">
                <a:sym typeface="Wingdings" panose="05000000000000000000" pitchFamily="2" charset="2"/>
              </a:rPr>
              <a:t>Well, does </a:t>
            </a:r>
            <a:r>
              <a:rPr lang="nl-NL" b="1" dirty="0" err="1">
                <a:sym typeface="Wingdings" panose="05000000000000000000" pitchFamily="2" charset="2"/>
              </a:rPr>
              <a:t>it</a:t>
            </a:r>
            <a:r>
              <a:rPr lang="nl-NL" b="1" dirty="0">
                <a:sym typeface="Wingdings" panose="05000000000000000000" pitchFamily="2" charset="2"/>
              </a:rPr>
              <a:t>?</a:t>
            </a:r>
          </a:p>
          <a:p>
            <a:pPr lvl="0"/>
            <a:endParaRPr lang="nl-NL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844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3289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Schematic representation of uber</a:t>
            </a:r>
          </a:p>
          <a:p>
            <a:pPr lvl="1"/>
            <a:r>
              <a:rPr lang="en-US" sz="1100" b="0" i="0" u="none" strike="noStrike" baseline="0" dirty="0">
                <a:solidFill>
                  <a:srgbClr val="000000"/>
                </a:solidFill>
                <a:latin typeface="KEJOM B+ Gulliver RM"/>
              </a:rPr>
              <a:t>1) federate and coordinate constitutive agents who can innovate and compete; (2) create value by generating and harnessing economies of scope in supply or/and in demand; and (3) entail a modular technological architecture composed of a core and a periphery. </a:t>
            </a:r>
            <a:endParaRPr lang="nl-NL" dirty="0"/>
          </a:p>
          <a:p>
            <a:pPr lvl="1"/>
            <a:r>
              <a:rPr lang="nl-NL" dirty="0"/>
              <a:t>(Gawer, 2014)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28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840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 userDrawn="1">
  <p:cSld name="1_Blank color background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309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Afbeelding 2" descr="TUDelft_LogoZWART.eps">
            <a:extLst>
              <a:ext uri="{FF2B5EF4-FFF2-40B4-BE49-F238E27FC236}">
                <a16:creationId xmlns:a16="http://schemas.microsoft.com/office/drawing/2014/main" id="{07B99DAD-3341-4543-AD6D-AF13D30BE7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178" y="169907"/>
            <a:ext cx="1104294" cy="323006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sf.io/unbxw/" TargetMode="External"/><Relationship Id="rId4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fivethirtyeight.com/features/uber-isnt-worth-17-bill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hyperlink" Target="https://en.wikipedia.org/wiki/Bill_Gurley" TargetMode="External"/><Relationship Id="rId4" Type="http://schemas.openxmlformats.org/officeDocument/2006/relationships/hyperlink" Target="https://abovethecrowd.com/2014/07/11/how-to-miss-by-a-mile-an-alternative-look-at-ubers-potential-market-siz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2"/>
          <p:cNvSpPr txBox="1">
            <a:spLocks/>
          </p:cNvSpPr>
          <p:nvPr/>
        </p:nvSpPr>
        <p:spPr>
          <a:xfrm>
            <a:off x="2245423" y="1479636"/>
            <a:ext cx="8264669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/>
              <a:t>Emerging and Breakthrough Technologies</a:t>
            </a:r>
            <a:br>
              <a:rPr lang="en-GB" dirty="0"/>
            </a:br>
            <a:endParaRPr lang="nl-NL" dirty="0"/>
          </a:p>
        </p:txBody>
      </p:sp>
      <p:sp>
        <p:nvSpPr>
          <p:cNvPr id="7" name="Google Shape;88;p12">
            <a:extLst>
              <a:ext uri="{FF2B5EF4-FFF2-40B4-BE49-F238E27FC236}">
                <a16:creationId xmlns:a16="http://schemas.microsoft.com/office/drawing/2014/main" id="{F7858A02-8BCE-465B-AE93-A659BE5535E1}"/>
              </a:ext>
            </a:extLst>
          </p:cNvPr>
          <p:cNvSpPr txBox="1">
            <a:spLocks/>
          </p:cNvSpPr>
          <p:nvPr/>
        </p:nvSpPr>
        <p:spPr>
          <a:xfrm>
            <a:off x="8343806" y="6090856"/>
            <a:ext cx="7081455" cy="58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/>
              <a:t>Vladimir C.M. Sobota</a:t>
            </a:r>
          </a:p>
        </p:txBody>
      </p:sp>
      <p:sp>
        <p:nvSpPr>
          <p:cNvPr id="4" name="Google Shape;88;p12">
            <a:extLst>
              <a:ext uri="{FF2B5EF4-FFF2-40B4-BE49-F238E27FC236}">
                <a16:creationId xmlns:a16="http://schemas.microsoft.com/office/drawing/2014/main" id="{21807526-1E14-43B6-9584-3F44A9AE7FF1}"/>
              </a:ext>
            </a:extLst>
          </p:cNvPr>
          <p:cNvSpPr txBox="1">
            <a:spLocks/>
          </p:cNvSpPr>
          <p:nvPr/>
        </p:nvSpPr>
        <p:spPr>
          <a:xfrm>
            <a:off x="4050353" y="3429000"/>
            <a:ext cx="8264669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/>
              <a:t>Platforms and Innovation</a:t>
            </a:r>
            <a:br>
              <a:rPr lang="en-GB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119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21D7-E4A4-4327-8920-68C32354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i="1" dirty="0"/>
              <a:t>is</a:t>
            </a:r>
            <a:r>
              <a:rPr lang="nl-NL" dirty="0"/>
              <a:t> a platform?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DE66F-5623-4CA5-9C43-50F91E77AA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CD6C2-7AEE-4FCD-B6CA-14CED420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00" y="2003437"/>
            <a:ext cx="5844424" cy="4596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3AE61-B139-4031-8323-0A754FE0003B}"/>
              </a:ext>
            </a:extLst>
          </p:cNvPr>
          <p:cNvSpPr txBox="1"/>
          <p:nvPr/>
        </p:nvSpPr>
        <p:spPr>
          <a:xfrm>
            <a:off x="9027803" y="6096895"/>
            <a:ext cx="2645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  <a:sym typeface="Arial"/>
              </a:rPr>
              <a:t>Van Alstyne et al., 2016, p. 6</a:t>
            </a:r>
          </a:p>
        </p:txBody>
      </p:sp>
      <p:sp>
        <p:nvSpPr>
          <p:cNvPr id="6" name="Google Shape;125;p17">
            <a:extLst>
              <a:ext uri="{FF2B5EF4-FFF2-40B4-BE49-F238E27FC236}">
                <a16:creationId xmlns:a16="http://schemas.microsoft.com/office/drawing/2014/main" id="{52F8C3BD-D2A8-4E36-BDCB-60398D733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85106" y="1681966"/>
            <a:ext cx="73740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lnSpc>
                <a:spcPct val="150000"/>
              </a:lnSpc>
              <a:buNone/>
            </a:pPr>
            <a:r>
              <a:rPr lang="en-GB" dirty="0"/>
              <a:t>Gawer, 2014: </a:t>
            </a:r>
          </a:p>
          <a:p>
            <a:pPr>
              <a:lnSpc>
                <a:spcPct val="150000"/>
              </a:lnSpc>
            </a:pPr>
            <a:r>
              <a:rPr lang="en-GB" dirty="0"/>
              <a:t>Federate agents</a:t>
            </a:r>
          </a:p>
          <a:p>
            <a:pPr>
              <a:lnSpc>
                <a:spcPct val="150000"/>
              </a:lnSpc>
            </a:pPr>
            <a:r>
              <a:rPr lang="en-GB" dirty="0"/>
              <a:t>Econ. of scale and scope</a:t>
            </a:r>
          </a:p>
          <a:p>
            <a:pPr>
              <a:lnSpc>
                <a:spcPct val="150000"/>
              </a:lnSpc>
            </a:pPr>
            <a:r>
              <a:rPr lang="en-GB" dirty="0"/>
              <a:t>Modular architecture, core and periphery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72952" y="1825625"/>
            <a:ext cx="39808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GB" dirty="0"/>
              <a:t>Independent, yet interdependent actors</a:t>
            </a:r>
          </a:p>
          <a:p>
            <a:r>
              <a:rPr lang="en-GB" dirty="0"/>
              <a:t>Technological component</a:t>
            </a:r>
          </a:p>
          <a:p>
            <a:r>
              <a:rPr lang="nl-NL" dirty="0"/>
              <a:t>Business component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14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21D7-E4A4-4327-8920-68C32354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i="1" dirty="0"/>
              <a:t>is</a:t>
            </a:r>
            <a:r>
              <a:rPr lang="nl-NL" dirty="0"/>
              <a:t> a platform?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DE66F-5623-4CA5-9C43-50F91E77AA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CD6C2-7AEE-4FCD-B6CA-14CED420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00" y="2003437"/>
            <a:ext cx="5844424" cy="4596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3AE61-B139-4031-8323-0A754FE0003B}"/>
              </a:ext>
            </a:extLst>
          </p:cNvPr>
          <p:cNvSpPr txBox="1"/>
          <p:nvPr/>
        </p:nvSpPr>
        <p:spPr>
          <a:xfrm>
            <a:off x="9027803" y="6096895"/>
            <a:ext cx="2645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  <a:sym typeface="Arial"/>
              </a:rPr>
              <a:t>Van Alstyne et al., 2016, p. 6</a:t>
            </a:r>
          </a:p>
        </p:txBody>
      </p:sp>
      <p:sp>
        <p:nvSpPr>
          <p:cNvPr id="6" name="Google Shape;125;p17">
            <a:extLst>
              <a:ext uri="{FF2B5EF4-FFF2-40B4-BE49-F238E27FC236}">
                <a16:creationId xmlns:a16="http://schemas.microsoft.com/office/drawing/2014/main" id="{52F8C3BD-D2A8-4E36-BDCB-60398D733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14173" y="1684932"/>
            <a:ext cx="482486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lnSpc>
                <a:spcPct val="150000"/>
              </a:lnSpc>
              <a:buNone/>
            </a:pPr>
            <a:r>
              <a:rPr lang="en-GB" dirty="0"/>
              <a:t>Gawer, 2014: </a:t>
            </a:r>
          </a:p>
          <a:p>
            <a:pPr>
              <a:lnSpc>
                <a:spcPct val="150000"/>
              </a:lnSpc>
            </a:pPr>
            <a:r>
              <a:rPr lang="en-GB" dirty="0"/>
              <a:t>Federate agents</a:t>
            </a:r>
          </a:p>
          <a:p>
            <a:pPr>
              <a:lnSpc>
                <a:spcPct val="150000"/>
              </a:lnSpc>
            </a:pPr>
            <a:r>
              <a:rPr lang="en-GB" dirty="0"/>
              <a:t>Modular architecture, core and periphery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55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21D7-E4A4-4327-8920-68C32354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i="1" dirty="0"/>
              <a:t>is</a:t>
            </a:r>
            <a:r>
              <a:rPr lang="nl-NL" dirty="0"/>
              <a:t> a platform?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DE66F-5623-4CA5-9C43-50F91E77AA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CD6C2-7AEE-4FCD-B6CA-14CED420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00" y="2003437"/>
            <a:ext cx="5844424" cy="4596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3AE61-B139-4031-8323-0A754FE0003B}"/>
              </a:ext>
            </a:extLst>
          </p:cNvPr>
          <p:cNvSpPr txBox="1"/>
          <p:nvPr/>
        </p:nvSpPr>
        <p:spPr>
          <a:xfrm>
            <a:off x="9027803" y="6096895"/>
            <a:ext cx="2645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  <a:sym typeface="Arial"/>
              </a:rPr>
              <a:t>Van Alstyne et al., 2016, p. 6</a:t>
            </a:r>
          </a:p>
        </p:txBody>
      </p:sp>
      <p:sp>
        <p:nvSpPr>
          <p:cNvPr id="6" name="Google Shape;125;p17">
            <a:extLst>
              <a:ext uri="{FF2B5EF4-FFF2-40B4-BE49-F238E27FC236}">
                <a16:creationId xmlns:a16="http://schemas.microsoft.com/office/drawing/2014/main" id="{52F8C3BD-D2A8-4E36-BDCB-60398D733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14173" y="1684932"/>
            <a:ext cx="482486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lnSpc>
                <a:spcPct val="150000"/>
              </a:lnSpc>
              <a:buNone/>
            </a:pPr>
            <a:r>
              <a:rPr lang="en-GB" dirty="0"/>
              <a:t>Gawer, 2014: </a:t>
            </a:r>
          </a:p>
          <a:p>
            <a:pPr>
              <a:lnSpc>
                <a:spcPct val="150000"/>
              </a:lnSpc>
            </a:pPr>
            <a:r>
              <a:rPr lang="en-GB" dirty="0"/>
              <a:t>Federate agents</a:t>
            </a:r>
          </a:p>
          <a:p>
            <a:pPr>
              <a:lnSpc>
                <a:spcPct val="150000"/>
              </a:lnSpc>
            </a:pPr>
            <a:r>
              <a:rPr lang="en-GB" dirty="0"/>
              <a:t>Modular architecture, core and periphery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B3454E-3DE4-DA83-3B89-2325ACDA7675}"/>
              </a:ext>
            </a:extLst>
          </p:cNvPr>
          <p:cNvSpPr>
            <a:spLocks noChangeAspect="1"/>
          </p:cNvSpPr>
          <p:nvPr/>
        </p:nvSpPr>
        <p:spPr>
          <a:xfrm>
            <a:off x="2459865" y="3309869"/>
            <a:ext cx="3472208" cy="3472208"/>
          </a:xfrm>
          <a:custGeom>
            <a:avLst/>
            <a:gdLst>
              <a:gd name="connsiteX0" fmla="*/ 0 w 3472208"/>
              <a:gd name="connsiteY0" fmla="*/ 1736104 h 3472208"/>
              <a:gd name="connsiteX1" fmla="*/ 1736104 w 3472208"/>
              <a:gd name="connsiteY1" fmla="*/ 0 h 3472208"/>
              <a:gd name="connsiteX2" fmla="*/ 3472208 w 3472208"/>
              <a:gd name="connsiteY2" fmla="*/ 1736104 h 3472208"/>
              <a:gd name="connsiteX3" fmla="*/ 1736104 w 3472208"/>
              <a:gd name="connsiteY3" fmla="*/ 3472208 h 3472208"/>
              <a:gd name="connsiteX4" fmla="*/ 0 w 3472208"/>
              <a:gd name="connsiteY4" fmla="*/ 1736104 h 34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208" h="3472208" extrusionOk="0">
                <a:moveTo>
                  <a:pt x="0" y="1736104"/>
                </a:moveTo>
                <a:cubicBezTo>
                  <a:pt x="-123049" y="701380"/>
                  <a:pt x="703860" y="27556"/>
                  <a:pt x="1736104" y="0"/>
                </a:cubicBezTo>
                <a:cubicBezTo>
                  <a:pt x="2751958" y="12006"/>
                  <a:pt x="3379540" y="780227"/>
                  <a:pt x="3472208" y="1736104"/>
                </a:cubicBezTo>
                <a:cubicBezTo>
                  <a:pt x="3406813" y="2758790"/>
                  <a:pt x="2651703" y="3711124"/>
                  <a:pt x="1736104" y="3472208"/>
                </a:cubicBezTo>
                <a:cubicBezTo>
                  <a:pt x="576109" y="3362143"/>
                  <a:pt x="90062" y="2737960"/>
                  <a:pt x="0" y="1736104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CAA06F-7383-18A6-440A-BD6F73BBBB63}"/>
              </a:ext>
            </a:extLst>
          </p:cNvPr>
          <p:cNvSpPr>
            <a:spLocks noChangeAspect="1"/>
          </p:cNvSpPr>
          <p:nvPr/>
        </p:nvSpPr>
        <p:spPr>
          <a:xfrm>
            <a:off x="1730449" y="2023528"/>
            <a:ext cx="4931040" cy="4931040"/>
          </a:xfrm>
          <a:custGeom>
            <a:avLst/>
            <a:gdLst>
              <a:gd name="connsiteX0" fmla="*/ 0 w 4931040"/>
              <a:gd name="connsiteY0" fmla="*/ 2465520 h 4931040"/>
              <a:gd name="connsiteX1" fmla="*/ 2465520 w 4931040"/>
              <a:gd name="connsiteY1" fmla="*/ 0 h 4931040"/>
              <a:gd name="connsiteX2" fmla="*/ 4931040 w 4931040"/>
              <a:gd name="connsiteY2" fmla="*/ 2465520 h 4931040"/>
              <a:gd name="connsiteX3" fmla="*/ 2465520 w 4931040"/>
              <a:gd name="connsiteY3" fmla="*/ 4931040 h 4931040"/>
              <a:gd name="connsiteX4" fmla="*/ 0 w 4931040"/>
              <a:gd name="connsiteY4" fmla="*/ 2465520 h 493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1040" h="4931040" extrusionOk="0">
                <a:moveTo>
                  <a:pt x="0" y="2465520"/>
                </a:moveTo>
                <a:cubicBezTo>
                  <a:pt x="-248319" y="950682"/>
                  <a:pt x="821700" y="105896"/>
                  <a:pt x="2465520" y="0"/>
                </a:cubicBezTo>
                <a:cubicBezTo>
                  <a:pt x="4157753" y="69592"/>
                  <a:pt x="4751937" y="1109546"/>
                  <a:pt x="4931040" y="2465520"/>
                </a:cubicBezTo>
                <a:cubicBezTo>
                  <a:pt x="4786677" y="3968168"/>
                  <a:pt x="3801587" y="5072551"/>
                  <a:pt x="2465520" y="4931040"/>
                </a:cubicBezTo>
                <a:cubicBezTo>
                  <a:pt x="1064701" y="4909620"/>
                  <a:pt x="199724" y="3922619"/>
                  <a:pt x="0" y="246552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6FE0-C3E4-44AE-9509-C1EBE8B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Platforms in the past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52879-0CCF-4584-8717-7F031EEAB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Examples?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D1416-25A2-4B9C-A135-61A60F5E10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0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6FE0-C3E4-44AE-9509-C1EBE8B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Platforms in the past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52879-0CCF-4584-8717-7F031EEAB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600" y="1831450"/>
            <a:ext cx="4745197" cy="4736400"/>
          </a:xfrm>
        </p:spPr>
        <p:txBody>
          <a:bodyPr/>
          <a:lstStyle/>
          <a:p>
            <a:pPr marL="38100" indent="0">
              <a:buNone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D1416-25A2-4B9C-A135-61A60F5E10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1828114-F60F-47A9-971B-A43E57D69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00811"/>
            <a:ext cx="4653037" cy="2497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0" y="1741028"/>
            <a:ext cx="5095430" cy="38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39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6FE0-C3E4-44AE-9509-C1EBE8B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Platforms in the past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D1416-25A2-4B9C-A135-61A60F5E10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6" name="Picture 5" descr="A picture containing text, outdoor, person, tree&#10;&#10;Description automatically generated">
            <a:extLst>
              <a:ext uri="{FF2B5EF4-FFF2-40B4-BE49-F238E27FC236}">
                <a16:creationId xmlns:a16="http://schemas.microsoft.com/office/drawing/2014/main" id="{19C45836-5284-4360-B863-5EE7CDDFA8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003" y="2335947"/>
            <a:ext cx="5608857" cy="372740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138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6FE0-C3E4-44AE-9509-C1EBE8B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Platforms in the past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52879-0CCF-4584-8717-7F031EEAB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600" y="1831450"/>
            <a:ext cx="4745197" cy="4736400"/>
          </a:xfrm>
        </p:spPr>
        <p:txBody>
          <a:bodyPr/>
          <a:lstStyle/>
          <a:p>
            <a:r>
              <a:rPr lang="nl-NL" dirty="0"/>
              <a:t>‘dumb platforms’</a:t>
            </a:r>
          </a:p>
          <a:p>
            <a:pPr marL="38100" indent="0">
              <a:buNone/>
            </a:pPr>
            <a:r>
              <a:rPr lang="nl-NL" dirty="0">
                <a:sym typeface="Wingdings" panose="05000000000000000000" pitchFamily="2" charset="2"/>
              </a:rPr>
              <a:t>transactions not internalized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D1416-25A2-4B9C-A135-61A60F5E10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6" name="Picture 5" descr="A picture containing text, outdoor, person, tree&#10;&#10;Description automatically generated">
            <a:extLst>
              <a:ext uri="{FF2B5EF4-FFF2-40B4-BE49-F238E27FC236}">
                <a16:creationId xmlns:a16="http://schemas.microsoft.com/office/drawing/2014/main" id="{19C45836-5284-4360-B863-5EE7CDDFA8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03" y="2451326"/>
            <a:ext cx="5608857" cy="37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3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B3BE-9105-48C1-8636-DB87F093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198700"/>
            <a:ext cx="8616800" cy="1143000"/>
          </a:xfrm>
        </p:spPr>
        <p:txBody>
          <a:bodyPr/>
          <a:lstStyle/>
          <a:p>
            <a:r>
              <a:rPr lang="nl-NL" dirty="0"/>
              <a:t>Network effects: two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89179-2090-4B33-A883-DC2A4E9CC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Or: </a:t>
            </a:r>
          </a:p>
          <a:p>
            <a:pPr marL="38100" indent="0">
              <a:buNone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1D560-6CB1-44E6-A735-6314FDE79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67C60-464C-45B5-85C8-226633F7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75" y="1504950"/>
            <a:ext cx="7636525" cy="50742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1E6D52-E1C2-45FA-86D9-AC3E862F58BB}"/>
              </a:ext>
            </a:extLst>
          </p:cNvPr>
          <p:cNvSpPr/>
          <p:nvPr/>
        </p:nvSpPr>
        <p:spPr>
          <a:xfrm>
            <a:off x="4278282" y="2008909"/>
            <a:ext cx="4228416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92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B3BE-9105-48C1-8636-DB87F093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198700"/>
            <a:ext cx="8616800" cy="1143000"/>
          </a:xfrm>
        </p:spPr>
        <p:txBody>
          <a:bodyPr/>
          <a:lstStyle/>
          <a:p>
            <a:r>
              <a:rPr lang="nl-NL" dirty="0"/>
              <a:t>Network effects: two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89179-2090-4B33-A883-DC2A4E9CC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Or: </a:t>
            </a:r>
          </a:p>
          <a:p>
            <a:pPr marL="38100" indent="0">
              <a:buNone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1D560-6CB1-44E6-A735-6314FDE79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67C60-464C-45B5-85C8-226633F7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75" y="1504950"/>
            <a:ext cx="7636525" cy="50742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1E6D52-E1C2-45FA-86D9-AC3E862F58BB}"/>
              </a:ext>
            </a:extLst>
          </p:cNvPr>
          <p:cNvSpPr/>
          <p:nvPr/>
        </p:nvSpPr>
        <p:spPr>
          <a:xfrm>
            <a:off x="4278282" y="2008909"/>
            <a:ext cx="4228416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NETWORK EFFECTS - Como o Efeito de Rede pode aumentar o crescimento de  plataformas?">
            <a:extLst>
              <a:ext uri="{FF2B5EF4-FFF2-40B4-BE49-F238E27FC236}">
                <a16:creationId xmlns:a16="http://schemas.microsoft.com/office/drawing/2014/main" id="{C0ADE44D-33B4-DE3F-A1A8-C9CE93BB7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6" t="20035" r="29774" b="9263"/>
          <a:stretch/>
        </p:blipFill>
        <p:spPr bwMode="auto">
          <a:xfrm>
            <a:off x="9271154" y="3429000"/>
            <a:ext cx="2672337" cy="2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3DC3B1-C723-408B-8E99-92B28A22D1C4}"/>
              </a:ext>
            </a:extLst>
          </p:cNvPr>
          <p:cNvSpPr txBox="1">
            <a:spLocks/>
          </p:cNvSpPr>
          <p:nvPr/>
        </p:nvSpPr>
        <p:spPr>
          <a:xfrm>
            <a:off x="9570892" y="2804014"/>
            <a:ext cx="2372599" cy="76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None/>
            </a:pPr>
            <a:r>
              <a:rPr lang="nl-NL" dirty="0"/>
              <a:t>Direct NE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8306F3-9380-D560-384C-23B89BB9217F}"/>
              </a:ext>
            </a:extLst>
          </p:cNvPr>
          <p:cNvSpPr txBox="1">
            <a:spLocks/>
          </p:cNvSpPr>
          <p:nvPr/>
        </p:nvSpPr>
        <p:spPr>
          <a:xfrm>
            <a:off x="6015345" y="1628798"/>
            <a:ext cx="2372599" cy="76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None/>
            </a:pPr>
            <a:r>
              <a:rPr lang="nl-NL" dirty="0"/>
              <a:t>Indirect NE</a:t>
            </a:r>
          </a:p>
        </p:txBody>
      </p:sp>
    </p:spTree>
    <p:extLst>
      <p:ext uri="{BB962C8B-B14F-4D97-AF65-F5344CB8AC3E}">
        <p14:creationId xmlns:p14="http://schemas.microsoft.com/office/powerpoint/2010/main" val="66281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B3BE-9105-48C1-8636-DB87F093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198700"/>
            <a:ext cx="8616800" cy="1143000"/>
          </a:xfrm>
        </p:spPr>
        <p:txBody>
          <a:bodyPr/>
          <a:lstStyle/>
          <a:p>
            <a:r>
              <a:rPr lang="nl-NL" dirty="0"/>
              <a:t>Network effects: two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89179-2090-4B33-A883-DC2A4E9CC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Or: </a:t>
            </a:r>
          </a:p>
          <a:p>
            <a:pPr marL="38100" indent="0">
              <a:buNone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1D560-6CB1-44E6-A735-6314FDE79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67C60-464C-45B5-85C8-226633F7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75" y="1504950"/>
            <a:ext cx="7636525" cy="50742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1E6D52-E1C2-45FA-86D9-AC3E862F58BB}"/>
              </a:ext>
            </a:extLst>
          </p:cNvPr>
          <p:cNvSpPr/>
          <p:nvPr/>
        </p:nvSpPr>
        <p:spPr>
          <a:xfrm>
            <a:off x="4278282" y="2008909"/>
            <a:ext cx="4228416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0A5674-8594-496D-B086-12EF996C0FB1}"/>
              </a:ext>
            </a:extLst>
          </p:cNvPr>
          <p:cNvSpPr/>
          <p:nvPr/>
        </p:nvSpPr>
        <p:spPr>
          <a:xfrm>
            <a:off x="3031067" y="4030133"/>
            <a:ext cx="4707466" cy="2245395"/>
          </a:xfrm>
          <a:custGeom>
            <a:avLst/>
            <a:gdLst>
              <a:gd name="connsiteX0" fmla="*/ 0 w 4707466"/>
              <a:gd name="connsiteY0" fmla="*/ 330200 h 2245395"/>
              <a:gd name="connsiteX1" fmla="*/ 101600 w 4707466"/>
              <a:gd name="connsiteY1" fmla="*/ 601134 h 2245395"/>
              <a:gd name="connsiteX2" fmla="*/ 152400 w 4707466"/>
              <a:gd name="connsiteY2" fmla="*/ 711200 h 2245395"/>
              <a:gd name="connsiteX3" fmla="*/ 330200 w 4707466"/>
              <a:gd name="connsiteY3" fmla="*/ 1024467 h 2245395"/>
              <a:gd name="connsiteX4" fmla="*/ 457200 w 4707466"/>
              <a:gd name="connsiteY4" fmla="*/ 1193800 h 2245395"/>
              <a:gd name="connsiteX5" fmla="*/ 567266 w 4707466"/>
              <a:gd name="connsiteY5" fmla="*/ 1286934 h 2245395"/>
              <a:gd name="connsiteX6" fmla="*/ 770466 w 4707466"/>
              <a:gd name="connsiteY6" fmla="*/ 1532467 h 2245395"/>
              <a:gd name="connsiteX7" fmla="*/ 846666 w 4707466"/>
              <a:gd name="connsiteY7" fmla="*/ 1600200 h 2245395"/>
              <a:gd name="connsiteX8" fmla="*/ 1083733 w 4707466"/>
              <a:gd name="connsiteY8" fmla="*/ 1693334 h 2245395"/>
              <a:gd name="connsiteX9" fmla="*/ 1456266 w 4707466"/>
              <a:gd name="connsiteY9" fmla="*/ 1845734 h 2245395"/>
              <a:gd name="connsiteX10" fmla="*/ 1913466 w 4707466"/>
              <a:gd name="connsiteY10" fmla="*/ 1964267 h 2245395"/>
              <a:gd name="connsiteX11" fmla="*/ 2472266 w 4707466"/>
              <a:gd name="connsiteY11" fmla="*/ 2167467 h 2245395"/>
              <a:gd name="connsiteX12" fmla="*/ 2904066 w 4707466"/>
              <a:gd name="connsiteY12" fmla="*/ 2201334 h 2245395"/>
              <a:gd name="connsiteX13" fmla="*/ 3217333 w 4707466"/>
              <a:gd name="connsiteY13" fmla="*/ 2218267 h 2245395"/>
              <a:gd name="connsiteX14" fmla="*/ 3547533 w 4707466"/>
              <a:gd name="connsiteY14" fmla="*/ 2235200 h 2245395"/>
              <a:gd name="connsiteX15" fmla="*/ 3784600 w 4707466"/>
              <a:gd name="connsiteY15" fmla="*/ 2175934 h 2245395"/>
              <a:gd name="connsiteX16" fmla="*/ 3937000 w 4707466"/>
              <a:gd name="connsiteY16" fmla="*/ 2091267 h 2245395"/>
              <a:gd name="connsiteX17" fmla="*/ 4064000 w 4707466"/>
              <a:gd name="connsiteY17" fmla="*/ 1930400 h 2245395"/>
              <a:gd name="connsiteX18" fmla="*/ 4216400 w 4707466"/>
              <a:gd name="connsiteY18" fmla="*/ 1718734 h 2245395"/>
              <a:gd name="connsiteX19" fmla="*/ 4309533 w 4707466"/>
              <a:gd name="connsiteY19" fmla="*/ 1557867 h 2245395"/>
              <a:gd name="connsiteX20" fmla="*/ 4351866 w 4707466"/>
              <a:gd name="connsiteY20" fmla="*/ 1473200 h 2245395"/>
              <a:gd name="connsiteX21" fmla="*/ 4394200 w 4707466"/>
              <a:gd name="connsiteY21" fmla="*/ 1219200 h 2245395"/>
              <a:gd name="connsiteX22" fmla="*/ 4436533 w 4707466"/>
              <a:gd name="connsiteY22" fmla="*/ 999067 h 2245395"/>
              <a:gd name="connsiteX23" fmla="*/ 4495800 w 4707466"/>
              <a:gd name="connsiteY23" fmla="*/ 635000 h 2245395"/>
              <a:gd name="connsiteX24" fmla="*/ 4614333 w 4707466"/>
              <a:gd name="connsiteY24" fmla="*/ 270934 h 2245395"/>
              <a:gd name="connsiteX25" fmla="*/ 4707466 w 4707466"/>
              <a:gd name="connsiteY25" fmla="*/ 0 h 224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07466" h="2245395">
                <a:moveTo>
                  <a:pt x="0" y="330200"/>
                </a:moveTo>
                <a:cubicBezTo>
                  <a:pt x="23940" y="449910"/>
                  <a:pt x="6819" y="378121"/>
                  <a:pt x="101600" y="601134"/>
                </a:cubicBezTo>
                <a:cubicBezTo>
                  <a:pt x="117405" y="638323"/>
                  <a:pt x="134329" y="675058"/>
                  <a:pt x="152400" y="711200"/>
                </a:cubicBezTo>
                <a:cubicBezTo>
                  <a:pt x="225945" y="858291"/>
                  <a:pt x="246657" y="908234"/>
                  <a:pt x="330200" y="1024467"/>
                </a:cubicBezTo>
                <a:cubicBezTo>
                  <a:pt x="371379" y="1081759"/>
                  <a:pt x="409908" y="1141441"/>
                  <a:pt x="457200" y="1193800"/>
                </a:cubicBezTo>
                <a:cubicBezTo>
                  <a:pt x="489414" y="1229466"/>
                  <a:pt x="532501" y="1253749"/>
                  <a:pt x="567266" y="1286934"/>
                </a:cubicBezTo>
                <a:cubicBezTo>
                  <a:pt x="646736" y="1362792"/>
                  <a:pt x="696289" y="1449018"/>
                  <a:pt x="770466" y="1532467"/>
                </a:cubicBezTo>
                <a:cubicBezTo>
                  <a:pt x="793044" y="1557867"/>
                  <a:pt x="818390" y="1581349"/>
                  <a:pt x="846666" y="1600200"/>
                </a:cubicBezTo>
                <a:cubicBezTo>
                  <a:pt x="945699" y="1666222"/>
                  <a:pt x="968202" y="1647122"/>
                  <a:pt x="1083733" y="1693334"/>
                </a:cubicBezTo>
                <a:cubicBezTo>
                  <a:pt x="1313986" y="1785435"/>
                  <a:pt x="1097381" y="1752690"/>
                  <a:pt x="1456266" y="1845734"/>
                </a:cubicBezTo>
                <a:cubicBezTo>
                  <a:pt x="1608666" y="1885245"/>
                  <a:pt x="1766853" y="1906897"/>
                  <a:pt x="1913466" y="1964267"/>
                </a:cubicBezTo>
                <a:cubicBezTo>
                  <a:pt x="1991614" y="1994847"/>
                  <a:pt x="2324202" y="2137181"/>
                  <a:pt x="2472266" y="2167467"/>
                </a:cubicBezTo>
                <a:cubicBezTo>
                  <a:pt x="2623239" y="2198348"/>
                  <a:pt x="2750115" y="2194783"/>
                  <a:pt x="2904066" y="2201334"/>
                </a:cubicBezTo>
                <a:cubicBezTo>
                  <a:pt x="3021992" y="2206352"/>
                  <a:pt x="3101520" y="2211454"/>
                  <a:pt x="3217333" y="2218267"/>
                </a:cubicBezTo>
                <a:cubicBezTo>
                  <a:pt x="3352217" y="2237536"/>
                  <a:pt x="3414632" y="2258313"/>
                  <a:pt x="3547533" y="2235200"/>
                </a:cubicBezTo>
                <a:cubicBezTo>
                  <a:pt x="3627783" y="2221244"/>
                  <a:pt x="3784600" y="2175934"/>
                  <a:pt x="3784600" y="2175934"/>
                </a:cubicBezTo>
                <a:cubicBezTo>
                  <a:pt x="3835400" y="2147712"/>
                  <a:pt x="3891049" y="2126842"/>
                  <a:pt x="3937000" y="2091267"/>
                </a:cubicBezTo>
                <a:cubicBezTo>
                  <a:pt x="4187828" y="1897077"/>
                  <a:pt x="3990278" y="2040982"/>
                  <a:pt x="4064000" y="1930400"/>
                </a:cubicBezTo>
                <a:cubicBezTo>
                  <a:pt x="4112226" y="1858061"/>
                  <a:pt x="4184112" y="1799457"/>
                  <a:pt x="4216400" y="1718734"/>
                </a:cubicBezTo>
                <a:cubicBezTo>
                  <a:pt x="4256295" y="1618993"/>
                  <a:pt x="4208061" y="1731820"/>
                  <a:pt x="4309533" y="1557867"/>
                </a:cubicBezTo>
                <a:cubicBezTo>
                  <a:pt x="4325432" y="1530612"/>
                  <a:pt x="4337755" y="1501422"/>
                  <a:pt x="4351866" y="1473200"/>
                </a:cubicBezTo>
                <a:cubicBezTo>
                  <a:pt x="4367433" y="1364240"/>
                  <a:pt x="4364239" y="1382324"/>
                  <a:pt x="4394200" y="1219200"/>
                </a:cubicBezTo>
                <a:cubicBezTo>
                  <a:pt x="4407699" y="1145707"/>
                  <a:pt x="4424527" y="1072818"/>
                  <a:pt x="4436533" y="999067"/>
                </a:cubicBezTo>
                <a:cubicBezTo>
                  <a:pt x="4456289" y="877711"/>
                  <a:pt x="4471687" y="755565"/>
                  <a:pt x="4495800" y="635000"/>
                </a:cubicBezTo>
                <a:cubicBezTo>
                  <a:pt x="4530036" y="463821"/>
                  <a:pt x="4556458" y="433708"/>
                  <a:pt x="4614333" y="270934"/>
                </a:cubicBezTo>
                <a:cubicBezTo>
                  <a:pt x="4786589" y="-213539"/>
                  <a:pt x="4624271" y="221855"/>
                  <a:pt x="4707466" y="0"/>
                </a:cubicBezTo>
              </a:path>
            </a:pathLst>
          </a:custGeom>
          <a:noFill/>
          <a:ln>
            <a:prstDash val="dash"/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Graphic 9" descr="Badge Unfollow outline">
            <a:extLst>
              <a:ext uri="{FF2B5EF4-FFF2-40B4-BE49-F238E27FC236}">
                <a16:creationId xmlns:a16="http://schemas.microsoft.com/office/drawing/2014/main" id="{7580AF21-C3B6-4848-A953-283DEF78D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400" y="5469457"/>
            <a:ext cx="474133" cy="47413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A4DCE1-028F-4261-AB7E-7558BE2385C7}"/>
              </a:ext>
            </a:extLst>
          </p:cNvPr>
          <p:cNvSpPr/>
          <p:nvPr/>
        </p:nvSpPr>
        <p:spPr>
          <a:xfrm>
            <a:off x="4732867" y="2785533"/>
            <a:ext cx="787400" cy="813758"/>
          </a:xfrm>
          <a:custGeom>
            <a:avLst/>
            <a:gdLst>
              <a:gd name="connsiteX0" fmla="*/ 0 w 787400"/>
              <a:gd name="connsiteY0" fmla="*/ 804334 h 813758"/>
              <a:gd name="connsiteX1" fmla="*/ 42333 w 787400"/>
              <a:gd name="connsiteY1" fmla="*/ 812800 h 813758"/>
              <a:gd name="connsiteX2" fmla="*/ 397933 w 787400"/>
              <a:gd name="connsiteY2" fmla="*/ 660400 h 813758"/>
              <a:gd name="connsiteX3" fmla="*/ 440266 w 787400"/>
              <a:gd name="connsiteY3" fmla="*/ 626534 h 813758"/>
              <a:gd name="connsiteX4" fmla="*/ 516466 w 787400"/>
              <a:gd name="connsiteY4" fmla="*/ 533400 h 813758"/>
              <a:gd name="connsiteX5" fmla="*/ 567266 w 787400"/>
              <a:gd name="connsiteY5" fmla="*/ 448734 h 813758"/>
              <a:gd name="connsiteX6" fmla="*/ 651933 w 787400"/>
              <a:gd name="connsiteY6" fmla="*/ 372534 h 813758"/>
              <a:gd name="connsiteX7" fmla="*/ 728133 w 787400"/>
              <a:gd name="connsiteY7" fmla="*/ 304800 h 813758"/>
              <a:gd name="connsiteX8" fmla="*/ 736600 w 787400"/>
              <a:gd name="connsiteY8" fmla="*/ 270934 h 813758"/>
              <a:gd name="connsiteX9" fmla="*/ 770466 w 787400"/>
              <a:gd name="connsiteY9" fmla="*/ 203200 h 813758"/>
              <a:gd name="connsiteX10" fmla="*/ 787400 w 787400"/>
              <a:gd name="connsiteY10" fmla="*/ 160867 h 813758"/>
              <a:gd name="connsiteX11" fmla="*/ 778933 w 787400"/>
              <a:gd name="connsiteY11" fmla="*/ 0 h 81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400" h="813758">
                <a:moveTo>
                  <a:pt x="0" y="804334"/>
                </a:moveTo>
                <a:cubicBezTo>
                  <a:pt x="14111" y="807156"/>
                  <a:pt x="28510" y="816801"/>
                  <a:pt x="42333" y="812800"/>
                </a:cubicBezTo>
                <a:cubicBezTo>
                  <a:pt x="238907" y="755896"/>
                  <a:pt x="273628" y="749189"/>
                  <a:pt x="397933" y="660400"/>
                </a:cubicBezTo>
                <a:cubicBezTo>
                  <a:pt x="412638" y="649897"/>
                  <a:pt x="427936" y="639745"/>
                  <a:pt x="440266" y="626534"/>
                </a:cubicBezTo>
                <a:cubicBezTo>
                  <a:pt x="467635" y="597210"/>
                  <a:pt x="501568" y="570642"/>
                  <a:pt x="516466" y="533400"/>
                </a:cubicBezTo>
                <a:cubicBezTo>
                  <a:pt x="536796" y="482578"/>
                  <a:pt x="527848" y="493079"/>
                  <a:pt x="567266" y="448734"/>
                </a:cubicBezTo>
                <a:cubicBezTo>
                  <a:pt x="602779" y="408781"/>
                  <a:pt x="608114" y="411970"/>
                  <a:pt x="651933" y="372534"/>
                </a:cubicBezTo>
                <a:cubicBezTo>
                  <a:pt x="745233" y="288564"/>
                  <a:pt x="620524" y="390889"/>
                  <a:pt x="728133" y="304800"/>
                </a:cubicBezTo>
                <a:cubicBezTo>
                  <a:pt x="730955" y="293511"/>
                  <a:pt x="732125" y="281675"/>
                  <a:pt x="736600" y="270934"/>
                </a:cubicBezTo>
                <a:cubicBezTo>
                  <a:pt x="746309" y="247633"/>
                  <a:pt x="761091" y="226637"/>
                  <a:pt x="770466" y="203200"/>
                </a:cubicBezTo>
                <a:lnTo>
                  <a:pt x="787400" y="160867"/>
                </a:lnTo>
                <a:lnTo>
                  <a:pt x="778933" y="0"/>
                </a:lnTo>
              </a:path>
            </a:pathLst>
          </a:custGeom>
          <a:noFill/>
          <a:ln>
            <a:prstDash val="dash"/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Graphic 12" descr="Badge Unfollow outline">
            <a:extLst>
              <a:ext uri="{FF2B5EF4-FFF2-40B4-BE49-F238E27FC236}">
                <a16:creationId xmlns:a16="http://schemas.microsoft.com/office/drawing/2014/main" id="{F9D1AFA9-0384-4C1F-BA86-E3F1AAE6B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5034" y="3155684"/>
            <a:ext cx="474133" cy="4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2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About me: Vladimir CM Sobota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Currently: </a:t>
            </a:r>
            <a:r>
              <a:rPr lang="en-US" dirty="0" err="1"/>
              <a:t>PostDoc</a:t>
            </a:r>
            <a:r>
              <a:rPr lang="en-US" dirty="0"/>
              <a:t> @ ETI</a:t>
            </a:r>
          </a:p>
          <a:p>
            <a:pPr lvl="1"/>
            <a:r>
              <a:rPr lang="en-US" dirty="0"/>
              <a:t>Interests: Platform ecosystems, competition at the platform-level, platform entrepreneurship, linkages with other literatures</a:t>
            </a:r>
          </a:p>
          <a:p>
            <a:pPr lvl="1"/>
            <a:r>
              <a:rPr lang="en-US" dirty="0"/>
              <a:t>Teaching: Strategic Management Game (minor ‘Companies and Value Sensitive Innovation’)</a:t>
            </a:r>
          </a:p>
          <a:p>
            <a:pPr lvl="1"/>
            <a:endParaRPr lang="en-GB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4101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ECD2-5CB7-7304-D373-F7F245EF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3E9C4-4128-451C-5681-02749A1CA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positive feedback loops!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Market expansion</a:t>
            </a:r>
          </a:p>
          <a:p>
            <a:pPr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r>
              <a:rPr lang="en-US" dirty="0"/>
              <a:t>Prices may fall as quantity increases, but only network effects create positive feedback</a:t>
            </a:r>
          </a:p>
          <a:p>
            <a:endParaRPr lang="en-US" dirty="0"/>
          </a:p>
          <a:p>
            <a:r>
              <a:rPr lang="en-US" dirty="0"/>
              <a:t>Spend money to attract participants.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51C72-4065-A738-3385-7E1993D2D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398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7E0F-C481-2C24-3C99-51184D93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>
                <a:sym typeface="Wingdings" pitchFamily="2" charset="2"/>
              </a:rPr>
              <a:t> Platform </a:t>
            </a:r>
            <a:r>
              <a:rPr lang="en-US" sz="2000" dirty="0">
                <a:sym typeface="Wingdings" pitchFamily="2" charset="2"/>
              </a:rPr>
              <a:t>(Van Alstyne et al. 2016)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32CFF-DC1D-0FDC-16CA-B6ED3DD5E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Resources: control </a:t>
            </a:r>
            <a:r>
              <a:rPr lang="en-US" dirty="0">
                <a:sym typeface="Wingdings" pitchFamily="2" charset="2"/>
              </a:rPr>
              <a:t> orchestration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Internal optimization  external interaction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Value: customer  ecosystem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6106E-8FC7-81E4-F231-59FDEF3F9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29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7E0F-C481-2C24-3C99-51184D93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>
                <a:sym typeface="Wingdings" pitchFamily="2" charset="2"/>
              </a:rPr>
              <a:t> Platform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Raleway"/>
                <a:sym typeface="Wingdings" pitchFamily="2" charset="2"/>
              </a:rPr>
              <a:t>(Van Alstyne et al. 2016)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32CFF-DC1D-0FDC-16CA-B6ED3DD5E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Resources: control </a:t>
            </a:r>
            <a:r>
              <a:rPr lang="en-US" dirty="0">
                <a:sym typeface="Wingdings" pitchFamily="2" charset="2"/>
              </a:rPr>
              <a:t> orchestration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6106E-8FC7-81E4-F231-59FDEF3F9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1028" name="Picture 4" descr="38,300+ Orchestra Illustrations, Royalty-Free Vector Graphics &amp; Clip Art -  iStock | Symphony orchestra, Conductor orchestra, Music">
            <a:extLst>
              <a:ext uri="{FF2B5EF4-FFF2-40B4-BE49-F238E27FC236}">
                <a16:creationId xmlns:a16="http://schemas.microsoft.com/office/drawing/2014/main" id="{8061D56D-B7C0-A0A9-D22F-43D24C200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06" y="3093842"/>
            <a:ext cx="5692527" cy="252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ote control - Free electronics icons">
            <a:extLst>
              <a:ext uri="{FF2B5EF4-FFF2-40B4-BE49-F238E27FC236}">
                <a16:creationId xmlns:a16="http://schemas.microsoft.com/office/drawing/2014/main" id="{96E393F7-898B-9BCA-7428-93740E070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36" y="2668870"/>
            <a:ext cx="3370653" cy="337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53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7E0F-C481-2C24-3C99-51184D93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>
                <a:sym typeface="Wingdings" pitchFamily="2" charset="2"/>
              </a:rPr>
              <a:t> Platform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Raleway"/>
                <a:sym typeface="Wingdings" pitchFamily="2" charset="2"/>
              </a:rPr>
              <a:t>(Van Alstyne et al. 2016)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32CFF-DC1D-0FDC-16CA-B6ED3DD5E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Internal optimization  external interaction</a:t>
            </a:r>
          </a:p>
          <a:p>
            <a:pPr marL="3810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6106E-8FC7-81E4-F231-59FDEF3F9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D739A-67F9-8F1D-1A81-AEB4B2363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8" y="3106075"/>
            <a:ext cx="5712038" cy="2689418"/>
          </a:xfrm>
          <a:prstGeom prst="rect">
            <a:avLst/>
          </a:prstGeom>
        </p:spPr>
      </p:pic>
      <p:pic>
        <p:nvPicPr>
          <p:cNvPr id="5122" name="Picture 2" descr="Interaction - Free miscellaneous icons">
            <a:extLst>
              <a:ext uri="{FF2B5EF4-FFF2-40B4-BE49-F238E27FC236}">
                <a16:creationId xmlns:a16="http://schemas.microsoft.com/office/drawing/2014/main" id="{0E0A3285-3001-79B2-F37C-9C78009E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515" y="31060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61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7E0F-C481-2C24-3C99-51184D93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>
                <a:sym typeface="Wingdings" pitchFamily="2" charset="2"/>
              </a:rPr>
              <a:t> Platform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Raleway"/>
                <a:sym typeface="Wingdings" pitchFamily="2" charset="2"/>
              </a:rPr>
              <a:t>(Van Alstyne et al. 2016)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32CFF-DC1D-0FDC-16CA-B6ED3DD5E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Value: customer  ecosystem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6106E-8FC7-81E4-F231-59FDEF3F9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6148" name="Picture 4" descr="How the Platform Ecosystem Works - YouTube">
            <a:extLst>
              <a:ext uri="{FF2B5EF4-FFF2-40B4-BE49-F238E27FC236}">
                <a16:creationId xmlns:a16="http://schemas.microsoft.com/office/drawing/2014/main" id="{4B36BC7E-8E37-9992-FF7A-DB4493F4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485" y="2884867"/>
            <a:ext cx="5537915" cy="311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nd-User Icons - Free SVG &amp; PNG End-User Images - Noun Project">
            <a:extLst>
              <a:ext uri="{FF2B5EF4-FFF2-40B4-BE49-F238E27FC236}">
                <a16:creationId xmlns:a16="http://schemas.microsoft.com/office/drawing/2014/main" id="{676723E5-3F00-758B-E5F4-7D79C617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485" y="317240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322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EC94-8151-5382-CE03-413861E6D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9135-DD1A-67BD-EDFE-F8CD2CF8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0C5B-58C7-8EC3-2A36-9CA85C6F3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What </a:t>
            </a:r>
            <a:r>
              <a:rPr lang="en-GB" sz="2800" i="1" dirty="0">
                <a:solidFill>
                  <a:schemeClr val="bg1"/>
                </a:solidFill>
              </a:rPr>
              <a:t>is</a:t>
            </a:r>
            <a:r>
              <a:rPr lang="en-GB" sz="2800" dirty="0">
                <a:solidFill>
                  <a:schemeClr val="bg1"/>
                </a:solidFill>
              </a:rPr>
              <a:t> a platform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Types of platforms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Platforms: Innovation impact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Summary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1635" y="2963981"/>
            <a:ext cx="3570821" cy="526194"/>
          </a:xfrm>
          <a:prstGeom prst="rect">
            <a:avLst/>
          </a:prstGeom>
          <a:noFill/>
          <a:ln>
            <a:solidFill>
              <a:srgbClr val="FF97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1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112"/>
    </mc:Choice>
    <mc:Fallback xmlns="">
      <p:transition advTm="2611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14DBD9-FDD2-4463-B8DA-20630343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415" y="3074219"/>
            <a:ext cx="2542943" cy="1694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7C757-BFDE-4EE5-9017-0DBC725F4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17" y="2595955"/>
            <a:ext cx="2249919" cy="1953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987095-B19B-4654-AD6D-24386E145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636" y="3039397"/>
            <a:ext cx="873092" cy="932226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F6825DEB-9FAF-43ED-A7EC-9D6EA10C1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235" y="3371826"/>
            <a:ext cx="702597" cy="776711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ED7CEB7-CE14-4A8E-9D69-028D7F7B2F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71" t="21849" r="21590" b="21849"/>
          <a:stretch/>
        </p:blipFill>
        <p:spPr>
          <a:xfrm>
            <a:off x="7030137" y="3943238"/>
            <a:ext cx="751484" cy="363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653E9-54E7-47FC-9BD6-ABC1AD1C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Platforms: Two perspectives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56981-BC5A-46C9-A5E9-2B366FCD6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1823" y="1261740"/>
            <a:ext cx="4068949" cy="745062"/>
          </a:xfrm>
        </p:spPr>
        <p:txBody>
          <a:bodyPr/>
          <a:lstStyle/>
          <a:p>
            <a:pPr marL="38100" indent="0">
              <a:buNone/>
            </a:pPr>
            <a:r>
              <a:rPr lang="nl-NL" dirty="0"/>
              <a:t>External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36734-6A6D-452F-98D2-E347C101A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B0240-266B-438C-AA08-AADA07F3A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3062" y="2357340"/>
            <a:ext cx="1317522" cy="893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7F56A-B922-45A0-96BA-EA1D1A604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7896" y="3312028"/>
            <a:ext cx="2162716" cy="53740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892D147-C898-46FF-8F8F-84E3062846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703" t="11380" r="10616" b="6601"/>
          <a:stretch/>
        </p:blipFill>
        <p:spPr>
          <a:xfrm>
            <a:off x="8397479" y="2275502"/>
            <a:ext cx="804111" cy="8933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402459-8EAC-418F-8D2D-8DDC071CDE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4455" y="2079529"/>
            <a:ext cx="2542943" cy="12324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7F99BF-F070-4F21-9B97-E7CBACC3E2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9896" y="2230553"/>
            <a:ext cx="1083632" cy="6677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CE6C6A-E9AD-4B08-B5A1-328BF02FD64D}"/>
              </a:ext>
            </a:extLst>
          </p:cNvPr>
          <p:cNvSpPr txBox="1">
            <a:spLocks/>
          </p:cNvSpPr>
          <p:nvPr/>
        </p:nvSpPr>
        <p:spPr>
          <a:xfrm>
            <a:off x="1842875" y="1255651"/>
            <a:ext cx="3743010" cy="74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nl-NL" dirty="0"/>
              <a:t>Internal platform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10270-5905-4A76-9572-0CFEAD916B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4123" y="4400781"/>
            <a:ext cx="1266711" cy="6110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D7222D-4100-4EB1-9834-75CC91E46918}"/>
              </a:ext>
            </a:extLst>
          </p:cNvPr>
          <p:cNvSpPr txBox="1"/>
          <p:nvPr/>
        </p:nvSpPr>
        <p:spPr>
          <a:xfrm>
            <a:off x="7758970" y="846149"/>
            <a:ext cx="321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  <a:sym typeface="Arial"/>
              </a:rPr>
              <a:t>Gawer and Cusumano, 2014, p. 418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E33EDD8-2755-4934-90F2-73AEC8D74AE9}"/>
              </a:ext>
            </a:extLst>
          </p:cNvPr>
          <p:cNvSpPr txBox="1">
            <a:spLocks/>
          </p:cNvSpPr>
          <p:nvPr/>
        </p:nvSpPr>
        <p:spPr>
          <a:xfrm>
            <a:off x="6746975" y="5264021"/>
            <a:ext cx="5103322" cy="11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nl-NL" sz="1800" dirty="0"/>
              <a:t>“…upon which outside firms can  develop complementary, products, technologies, or services”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D21391-9BE7-4302-A7E9-3EBCFDE72522}"/>
              </a:ext>
            </a:extLst>
          </p:cNvPr>
          <p:cNvSpPr txBox="1">
            <a:spLocks/>
          </p:cNvSpPr>
          <p:nvPr/>
        </p:nvSpPr>
        <p:spPr>
          <a:xfrm>
            <a:off x="838326" y="5329845"/>
            <a:ext cx="5103322" cy="11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nl-NL" sz="1800" dirty="0"/>
              <a:t>“… set of assets  organized in a common strucure from which a company can efficiently develop and produce … derivative products”</a:t>
            </a:r>
          </a:p>
        </p:txBody>
      </p:sp>
    </p:spTree>
    <p:extLst>
      <p:ext uri="{BB962C8B-B14F-4D97-AF65-F5344CB8AC3E}">
        <p14:creationId xmlns:p14="http://schemas.microsoft.com/office/powerpoint/2010/main" val="284796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EC94-8151-5382-CE03-413861E6D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9135-DD1A-67BD-EDFE-F8CD2CF8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0C5B-58C7-8EC3-2A36-9CA85C6F3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What </a:t>
            </a:r>
            <a:r>
              <a:rPr lang="en-GB" sz="2800" i="1" dirty="0">
                <a:solidFill>
                  <a:schemeClr val="bg1"/>
                </a:solidFill>
              </a:rPr>
              <a:t>is</a:t>
            </a:r>
            <a:r>
              <a:rPr lang="en-GB" sz="2800" dirty="0">
                <a:solidFill>
                  <a:schemeClr val="bg1"/>
                </a:solidFill>
              </a:rPr>
              <a:t> a platform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Types of platforms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Platforms: Innovation impact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Summary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 marL="38100" indent="0">
              <a:buClr>
                <a:schemeClr val="bg1"/>
              </a:buClr>
              <a:buNone/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4514" y="3942778"/>
            <a:ext cx="5529943" cy="526194"/>
          </a:xfrm>
          <a:prstGeom prst="rect">
            <a:avLst/>
          </a:prstGeom>
          <a:noFill/>
          <a:ln>
            <a:solidFill>
              <a:srgbClr val="FF97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9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112"/>
    </mc:Choice>
    <mc:Fallback xmlns="">
      <p:transition advTm="2611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727C-55B8-454B-9B5C-C194376C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Third</a:t>
            </a:r>
            <a:r>
              <a:rPr lang="nl-NL" dirty="0"/>
              <a:t> part: Platform type  </a:t>
            </a:r>
            <a:r>
              <a:rPr lang="en-GB" dirty="0"/>
              <a:t>x  innovation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AFA5E-4689-4B9E-8E95-A0F536448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“</a:t>
            </a:r>
            <a:r>
              <a:rPr lang="nl-NL" dirty="0" err="1"/>
              <a:t>what</a:t>
            </a:r>
            <a:r>
              <a:rPr lang="nl-NL" dirty="0"/>
              <a:t> impact has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organizational</a:t>
            </a:r>
            <a:r>
              <a:rPr lang="nl-NL" dirty="0"/>
              <a:t> form on </a:t>
            </a:r>
            <a:r>
              <a:rPr lang="nl-NL" dirty="0" err="1"/>
              <a:t>innovation</a:t>
            </a:r>
            <a:r>
              <a:rPr lang="nl-NL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15F22-26D1-44B6-A1FC-F3C46909E1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55D8B-0114-40E1-9F34-F555B69B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59" y="3429000"/>
            <a:ext cx="4628882" cy="21102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8BCD80-EF95-48F8-BA3C-04E9960A9E6F}"/>
              </a:ext>
            </a:extLst>
          </p:cNvPr>
          <p:cNvSpPr/>
          <p:nvPr/>
        </p:nvSpPr>
        <p:spPr>
          <a:xfrm>
            <a:off x="3606085" y="3429000"/>
            <a:ext cx="2489915" cy="2304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8263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26F2-58A9-4078-BBD6-AD24A1FB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type x innovation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25EA-E83B-4C76-9479-DE7EB6B25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nl-NL" b="1" dirty="0"/>
              <a:t>Internal innovation platforms:</a:t>
            </a:r>
          </a:p>
          <a:p>
            <a:pPr lvl="1"/>
            <a:r>
              <a:rPr lang="nl-NL" dirty="0"/>
              <a:t>Product family</a:t>
            </a:r>
          </a:p>
          <a:p>
            <a:pPr lvl="1"/>
            <a:r>
              <a:rPr lang="nl-NL" dirty="0"/>
              <a:t>Set of new features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 product platforms</a:t>
            </a:r>
          </a:p>
          <a:p>
            <a:pPr marL="533400" lvl="1" indent="0">
              <a:buNone/>
            </a:pPr>
            <a:endParaRPr lang="nl-NL" dirty="0"/>
          </a:p>
          <a:p>
            <a:r>
              <a:rPr lang="en-US" dirty="0"/>
              <a:t>Innovation impact:</a:t>
            </a:r>
          </a:p>
          <a:p>
            <a:pPr lvl="1"/>
            <a:r>
              <a:rPr lang="en-US" sz="2400" dirty="0"/>
              <a:t>Product variety </a:t>
            </a:r>
            <a:r>
              <a:rPr lang="en-US" sz="2400" b="1" dirty="0"/>
              <a:t>↑</a:t>
            </a:r>
            <a:endParaRPr lang="en-US" sz="2400" dirty="0"/>
          </a:p>
          <a:p>
            <a:pPr lvl="1"/>
            <a:r>
              <a:rPr lang="en-US" sz="2400" dirty="0"/>
              <a:t>Time to market </a:t>
            </a:r>
            <a:r>
              <a:rPr lang="en-US" sz="2400" b="1" dirty="0"/>
              <a:t>↓</a:t>
            </a:r>
            <a:endParaRPr lang="en-US" sz="2400" dirty="0"/>
          </a:p>
          <a:p>
            <a:pPr lvl="1"/>
            <a:r>
              <a:rPr lang="en-US" dirty="0"/>
              <a:t>Inventory / product cost </a:t>
            </a:r>
            <a:r>
              <a:rPr lang="en-US" sz="2400" b="1" dirty="0"/>
              <a:t>↓</a:t>
            </a:r>
            <a:endParaRPr lang="en-US" dirty="0"/>
          </a:p>
          <a:p>
            <a:pPr marL="5334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within boundaries!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2130A-AE41-4C09-986A-BA897B87A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A90F9B4-07F5-413C-AF5B-9DB57AD40D0D}"/>
              </a:ext>
            </a:extLst>
          </p:cNvPr>
          <p:cNvSpPr txBox="1">
            <a:spLocks/>
          </p:cNvSpPr>
          <p:nvPr/>
        </p:nvSpPr>
        <p:spPr>
          <a:xfrm>
            <a:off x="7361861" y="3257866"/>
            <a:ext cx="4893077" cy="416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nl-NL" dirty="0"/>
              <a:t>Design principles: </a:t>
            </a:r>
          </a:p>
          <a:p>
            <a:pPr lvl="1"/>
            <a:r>
              <a:rPr lang="nl-NL" dirty="0"/>
              <a:t>Modularity</a:t>
            </a:r>
          </a:p>
          <a:p>
            <a:pPr lvl="1"/>
            <a:r>
              <a:rPr lang="nl-NL" sz="2400" dirty="0">
                <a:sym typeface="Wingdings" panose="05000000000000000000" pitchFamily="2" charset="2"/>
              </a:rPr>
              <a:t>Core and periphery</a:t>
            </a:r>
            <a:endParaRPr lang="nl-NL" dirty="0"/>
          </a:p>
          <a:p>
            <a:pPr lvl="1"/>
            <a:r>
              <a:rPr lang="nl-NL" dirty="0"/>
              <a:t>Stable interfaces and architecture</a:t>
            </a:r>
          </a:p>
          <a:p>
            <a:r>
              <a:rPr lang="nl-NL" dirty="0"/>
              <a:t>Mechanism: </a:t>
            </a:r>
          </a:p>
          <a:p>
            <a:pPr lvl="1"/>
            <a:r>
              <a:rPr lang="nl-NL" dirty="0"/>
              <a:t>Economies of scale and scope</a:t>
            </a:r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DC6BB-6CAC-F135-54C4-CA15FD42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861" y="733840"/>
            <a:ext cx="4628882" cy="2110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3D3F69-DD1E-19AB-FFF8-6682BD337A6B}"/>
              </a:ext>
            </a:extLst>
          </p:cNvPr>
          <p:cNvSpPr/>
          <p:nvPr/>
        </p:nvSpPr>
        <p:spPr>
          <a:xfrm>
            <a:off x="7186387" y="733840"/>
            <a:ext cx="2489915" cy="2304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236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ED0C3-08A1-83E2-5E67-366F94625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600" y="1831450"/>
            <a:ext cx="7355500" cy="4736400"/>
          </a:xfrm>
        </p:spPr>
        <p:txBody>
          <a:bodyPr/>
          <a:lstStyle/>
          <a:p>
            <a:r>
              <a:rPr lang="en-US" dirty="0"/>
              <a:t>B.Eng. Maritime Engineering </a:t>
            </a:r>
          </a:p>
          <a:p>
            <a:endParaRPr lang="en-US" dirty="0"/>
          </a:p>
          <a:p>
            <a:r>
              <a:rPr lang="en-US" dirty="0"/>
              <a:t>M.Sc. Management of Technology </a:t>
            </a:r>
          </a:p>
          <a:p>
            <a:pPr lvl="1"/>
            <a:r>
              <a:rPr lang="en-US" dirty="0"/>
              <a:t>Specialization: Economics and Finance</a:t>
            </a:r>
          </a:p>
          <a:p>
            <a:pPr lvl="1"/>
            <a:endParaRPr lang="en-US" dirty="0"/>
          </a:p>
          <a:p>
            <a:r>
              <a:rPr lang="nl-NL" dirty="0"/>
              <a:t>PhD: </a:t>
            </a:r>
            <a:r>
              <a:rPr lang="en-US" b="0" i="0" u="none" strike="noStrike" dirty="0">
                <a:effectLst/>
                <a:latin typeface="-apple-system"/>
              </a:rPr>
              <a:t>‘Platform Ecosystems: Exploring Participation and Performance’</a:t>
            </a:r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pic>
        <p:nvPicPr>
          <p:cNvPr id="8" name="Picture 2" descr="Abeking &amp; Rasmussen – Water Revolution Foundation">
            <a:extLst>
              <a:ext uri="{FF2B5EF4-FFF2-40B4-BE49-F238E27FC236}">
                <a16:creationId xmlns:a16="http://schemas.microsoft.com/office/drawing/2014/main" id="{078193EA-CB1C-3D39-7154-455BDD5D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19" y="888351"/>
            <a:ext cx="2481094" cy="124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A98DD-15F1-08EA-FA47-E97B31A6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</p:spPr>
        <p:txBody>
          <a:bodyPr/>
          <a:lstStyle/>
          <a:p>
            <a:r>
              <a:rPr lang="en-GB" dirty="0"/>
              <a:t>About me: Vladimir CM Sobota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B3A1-0F1F-637A-8010-23C6A31B04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6" name="Picture 4" descr="Abeking &amp; Rasmussen full custom Aviva 6501 for Sale | Romeo United Yachts">
            <a:extLst>
              <a:ext uri="{FF2B5EF4-FFF2-40B4-BE49-F238E27FC236}">
                <a16:creationId xmlns:a16="http://schemas.microsoft.com/office/drawing/2014/main" id="{94302E82-8299-0B91-1424-14D990D76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00" y="2195627"/>
            <a:ext cx="3975100" cy="264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057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E0CD-52C9-40C3-890C-00B9E3F2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instance</a:t>
            </a:r>
            <a:r>
              <a:rPr lang="nl-NL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3D33B-E6B5-4371-86FC-EFA271EFF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8299A-F0B8-4F60-8FF1-461ECC9FC6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73A34-F907-484C-A970-04B2DC93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00" y="2548492"/>
            <a:ext cx="3633402" cy="1761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EDD49-7168-4841-BA83-12E53DA4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002" y="2286952"/>
            <a:ext cx="3924889" cy="2200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7C757-BFDE-4EE5-9017-0DBC725F4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596" y="2328623"/>
            <a:ext cx="2438116" cy="21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6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7170" name="Picture 2" descr="Vintage - hanseatic Vorsatzgeräte - Kreissäge - Schwingschleifer - Stichsäge - Bild 5 von 12">
            <a:extLst>
              <a:ext uri="{FF2B5EF4-FFF2-40B4-BE49-F238E27FC236}">
                <a16:creationId xmlns:a16="http://schemas.microsoft.com/office/drawing/2014/main" id="{7C4ACB4C-0190-5FB2-C322-E7171135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00" y="889993"/>
            <a:ext cx="2622634" cy="262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intage - hanseatic Vorsatzgeräte - Kreissäge - Schwingschleifer - Stichsäge - Bild 6 von 12">
            <a:extLst>
              <a:ext uri="{FF2B5EF4-FFF2-40B4-BE49-F238E27FC236}">
                <a16:creationId xmlns:a16="http://schemas.microsoft.com/office/drawing/2014/main" id="{6314192F-B613-1A0C-C0B1-12FC78DA2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92" y="413474"/>
            <a:ext cx="2622635" cy="262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intage - hanseatic Vorsatzgeräte - Kreissäge - Schwingschleifer - Stichsäge - Bild 9 von 12">
            <a:extLst>
              <a:ext uri="{FF2B5EF4-FFF2-40B4-BE49-F238E27FC236}">
                <a16:creationId xmlns:a16="http://schemas.microsoft.com/office/drawing/2014/main" id="{846D1E03-DF40-FB9B-A43A-1ED37115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88" y="1321609"/>
            <a:ext cx="2427131" cy="242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Vintage - hanseatic Vorsatzgeräte - Kreissäge - Schwingschleifer - Stichsäge - Bild 11 von 12">
            <a:extLst>
              <a:ext uri="{FF2B5EF4-FFF2-40B4-BE49-F238E27FC236}">
                <a16:creationId xmlns:a16="http://schemas.microsoft.com/office/drawing/2014/main" id="{B99BC7F9-B2BC-A727-5D16-A921BD1C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15" y="3512627"/>
            <a:ext cx="2973946" cy="297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A74F6-C8AF-7403-ED61-0B5B3679658D}"/>
              </a:ext>
            </a:extLst>
          </p:cNvPr>
          <p:cNvSpPr txBox="1"/>
          <p:nvPr/>
        </p:nvSpPr>
        <p:spPr>
          <a:xfrm>
            <a:off x="3049073" y="3170609"/>
            <a:ext cx="6098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Modularity</a:t>
            </a:r>
            <a:r>
              <a:rPr lang="nl-NL" dirty="0"/>
              <a:t>: </a:t>
            </a:r>
            <a:r>
              <a:rPr lang="nl-NL" dirty="0" err="1"/>
              <a:t>division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separate, </a:t>
            </a:r>
            <a:r>
              <a:rPr lang="nl-NL" dirty="0" err="1"/>
              <a:t>self-contained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interchangeable</a:t>
            </a:r>
            <a:r>
              <a:rPr lang="nl-NL" dirty="0"/>
              <a:t> modules.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B46D1-744C-A448-1083-A32EF09174C5}"/>
              </a:ext>
            </a:extLst>
          </p:cNvPr>
          <p:cNvSpPr txBox="1"/>
          <p:nvPr/>
        </p:nvSpPr>
        <p:spPr>
          <a:xfrm>
            <a:off x="3049073" y="3170609"/>
            <a:ext cx="6098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Modularity</a:t>
            </a:r>
            <a:r>
              <a:rPr lang="nl-NL" dirty="0"/>
              <a:t>: </a:t>
            </a:r>
            <a:r>
              <a:rPr lang="nl-NL" dirty="0" err="1"/>
              <a:t>division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separate, </a:t>
            </a:r>
            <a:r>
              <a:rPr lang="nl-NL" dirty="0" err="1"/>
              <a:t>self-contained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interchangeable</a:t>
            </a:r>
            <a:r>
              <a:rPr lang="nl-NL" dirty="0"/>
              <a:t> modules.</a:t>
            </a:r>
          </a:p>
        </p:txBody>
      </p:sp>
    </p:spTree>
    <p:extLst>
      <p:ext uri="{BB962C8B-B14F-4D97-AF65-F5344CB8AC3E}">
        <p14:creationId xmlns:p14="http://schemas.microsoft.com/office/powerpoint/2010/main" val="220822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795A-C3FF-CEFB-8450-70E7D755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6788C-88BB-848F-E457-8D3BF5DFC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6E59C-6BEE-CCFE-15F2-E80F6991C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A394E-7981-9C35-F30B-AEB9C8F9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00" y="1373206"/>
            <a:ext cx="6432693" cy="5408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BB2B-3823-823F-DCB0-F0579034339A}"/>
              </a:ext>
            </a:extLst>
          </p:cNvPr>
          <p:cNvSpPr txBox="1"/>
          <p:nvPr/>
        </p:nvSpPr>
        <p:spPr>
          <a:xfrm>
            <a:off x="373200" y="6209426"/>
            <a:ext cx="2645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-GB" sz="1400" dirty="0" err="1">
                <a:solidFill>
                  <a:schemeClr val="bg1">
                    <a:lumMod val="65000"/>
                  </a:schemeClr>
                </a:solidFill>
                <a:sym typeface="Arial"/>
              </a:rPr>
              <a:t>Fixson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  <a:sym typeface="Arial"/>
              </a:rPr>
              <a:t> 2005, p 352</a:t>
            </a:r>
          </a:p>
        </p:txBody>
      </p:sp>
      <p:pic>
        <p:nvPicPr>
          <p:cNvPr id="1026" name="Picture 2" descr="Modular screwdriver (6 bits) - Screwdriver Generic on LDLC">
            <a:extLst>
              <a:ext uri="{FF2B5EF4-FFF2-40B4-BE49-F238E27FC236}">
                <a16:creationId xmlns:a16="http://schemas.microsoft.com/office/drawing/2014/main" id="{EC34575D-DB2B-387F-E351-EEEAC211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537" y="4021351"/>
            <a:ext cx="2562896" cy="256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0-64-916 | Stanley Slotted Screwdriver, 5 mm Tip, 100 mm Blade | RS">
            <a:extLst>
              <a:ext uri="{FF2B5EF4-FFF2-40B4-BE49-F238E27FC236}">
                <a16:creationId xmlns:a16="http://schemas.microsoft.com/office/drawing/2014/main" id="{B1034E7F-42D4-360F-12A3-FE87EB867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33" y="2034219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126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1FDF5-F875-A524-592F-1090C526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platforms: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0DDD1-CE79-9EE3-ADF3-F14046963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Mechanism: Economies of scope </a:t>
            </a:r>
            <a:r>
              <a:rPr lang="en-US" sz="1800" dirty="0"/>
              <a:t>(Teece 1980)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957E-EE9B-CDA6-32B6-81FEF399D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861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1FDF5-F875-A524-592F-1090C526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platforms: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0DDD1-CE79-9EE3-ADF3-F14046963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Mechanism: Economies of scope </a:t>
            </a:r>
            <a:r>
              <a:rPr lang="en-US" sz="1800" dirty="0"/>
              <a:t>(Teece 1980)</a:t>
            </a:r>
          </a:p>
          <a:p>
            <a:endParaRPr lang="en-US" sz="1800" dirty="0"/>
          </a:p>
          <a:p>
            <a:endParaRPr lang="en-US" sz="1800" dirty="0"/>
          </a:p>
          <a:p>
            <a:pPr marL="38100" indent="0">
              <a:buNone/>
            </a:pPr>
            <a:r>
              <a:rPr lang="en-US" sz="1800" i="1" dirty="0"/>
              <a:t>Why doesn’t Volkswagen make airplanes?</a:t>
            </a:r>
          </a:p>
          <a:p>
            <a:pPr marL="38100" indent="0">
              <a:buNone/>
            </a:pPr>
            <a:r>
              <a:rPr lang="en-US" sz="1800" i="1" dirty="0"/>
              <a:t>Why is General Motors not dominant in the coal business?</a:t>
            </a:r>
          </a:p>
          <a:p>
            <a:pPr marL="38100" indent="0">
              <a:buNone/>
            </a:pPr>
            <a:r>
              <a:rPr lang="en-US" sz="1800" i="1" dirty="0"/>
              <a:t>Why does </a:t>
            </a:r>
            <a:r>
              <a:rPr lang="en-US" sz="1800" i="1" dirty="0" err="1"/>
              <a:t>Black&amp;Decker</a:t>
            </a:r>
            <a:r>
              <a:rPr lang="en-US" sz="1800" i="1" dirty="0"/>
              <a:t> produce a whole range of battery-driven power tools?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957E-EE9B-CDA6-32B6-81FEF399D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72443-278C-3B40-CB6C-FC785E87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3823862"/>
            <a:ext cx="2571942" cy="275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14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1FDF5-F875-A524-592F-1090C526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platforms: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0DDD1-CE79-9EE3-ADF3-F14046963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Mechanism: Economies of scope </a:t>
            </a:r>
            <a:r>
              <a:rPr lang="en-US" sz="1800" dirty="0"/>
              <a:t>(Teece 1980)</a:t>
            </a:r>
          </a:p>
          <a:p>
            <a:endParaRPr lang="en-US" sz="1800" dirty="0"/>
          </a:p>
          <a:p>
            <a:pPr marL="38100" indent="0">
              <a:buNone/>
            </a:pP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Cost of join production is less than producing each output separately.</a:t>
            </a:r>
          </a:p>
          <a:p>
            <a:pPr marL="38100" indent="0">
              <a:buNone/>
            </a:pPr>
            <a:endParaRPr lang="en-US" dirty="0"/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Arise when knowledge, production facilities, resources, marketing expertise, etc. can be shared across product lines.</a:t>
            </a:r>
          </a:p>
          <a:p>
            <a:pPr marL="38100" indent="0">
              <a:buNone/>
            </a:pPr>
            <a:r>
              <a:rPr lang="en-US" dirty="0">
                <a:sym typeface="Wingdings" pitchFamily="2" charset="2"/>
              </a:rPr>
              <a:t>Product platforms: way of creating econ. of scope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957E-EE9B-CDA6-32B6-81FEF399D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3246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91159-1430-FDC5-B34C-5C92AC16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854" y="771140"/>
            <a:ext cx="4628882" cy="21102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8B70AF-7047-8B1D-DC98-4D056ADCE3EB}"/>
              </a:ext>
            </a:extLst>
          </p:cNvPr>
          <p:cNvSpPr/>
          <p:nvPr/>
        </p:nvSpPr>
        <p:spPr>
          <a:xfrm>
            <a:off x="9603111" y="615737"/>
            <a:ext cx="2489915" cy="2304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426F2-58A9-4078-BBD6-AD24A1FB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type x  innovation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25EA-E83B-4C76-9479-DE7EB6B25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49"/>
            <a:ext cx="5478707" cy="5222493"/>
          </a:xfrm>
        </p:spPr>
        <p:txBody>
          <a:bodyPr/>
          <a:lstStyle/>
          <a:p>
            <a:pPr marL="38100" indent="0">
              <a:buNone/>
            </a:pPr>
            <a:r>
              <a:rPr lang="nl-NL" sz="2800" b="1" dirty="0"/>
              <a:t>External innovation / industry platform</a:t>
            </a:r>
          </a:p>
          <a:p>
            <a:pPr lvl="1"/>
            <a:r>
              <a:rPr lang="en-US" sz="2000" b="1" dirty="0"/>
              <a:t>Ecosystem of third-party complementors</a:t>
            </a:r>
          </a:p>
          <a:p>
            <a:pPr lvl="1"/>
            <a:r>
              <a:rPr lang="en-US" sz="2000" b="1" dirty="0">
                <a:sym typeface="Wingdings" panose="05000000000000000000" pitchFamily="2" charset="2"/>
              </a:rPr>
              <a:t>Platform leader, but no ‘master designer’</a:t>
            </a:r>
            <a:endParaRPr lang="nl-NL" sz="2000" dirty="0"/>
          </a:p>
          <a:p>
            <a:r>
              <a:rPr lang="nl-NL" sz="2800" dirty="0"/>
              <a:t>Innovation impact:</a:t>
            </a:r>
          </a:p>
          <a:p>
            <a:pPr lvl="1"/>
            <a:r>
              <a:rPr lang="en-US" sz="2200" dirty="0"/>
              <a:t>Product variety </a:t>
            </a:r>
            <a:r>
              <a:rPr lang="en-US" sz="2200" b="1" dirty="0"/>
              <a:t>↑</a:t>
            </a:r>
            <a:endParaRPr lang="en-US" sz="2200" dirty="0"/>
          </a:p>
          <a:p>
            <a:pPr lvl="1"/>
            <a:r>
              <a:rPr lang="en-US" sz="2200" dirty="0"/>
              <a:t>Time to market </a:t>
            </a:r>
            <a:r>
              <a:rPr lang="en-US" sz="2200" b="1" dirty="0"/>
              <a:t>↓</a:t>
            </a:r>
            <a:endParaRPr lang="en-US" sz="2200" dirty="0"/>
          </a:p>
          <a:p>
            <a:pPr lvl="1"/>
            <a:r>
              <a:rPr lang="en-US" sz="2200" b="1" dirty="0"/>
              <a:t>Complementary service innovation</a:t>
            </a:r>
          </a:p>
          <a:p>
            <a:pPr lvl="1"/>
            <a:r>
              <a:rPr lang="en-US" sz="2200" b="1" dirty="0"/>
              <a:t>Transaction cost ↓</a:t>
            </a:r>
          </a:p>
          <a:p>
            <a:pPr lvl="1"/>
            <a:r>
              <a:rPr lang="en-US" sz="2000" b="1" dirty="0"/>
              <a:t>Scope not fully determined</a:t>
            </a:r>
          </a:p>
          <a:p>
            <a:pPr lvl="1"/>
            <a:r>
              <a:rPr lang="en-US" sz="2000" b="1" dirty="0"/>
              <a:t>Long tail, market creation (see Uber)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nl-NL" sz="2000" dirty="0"/>
          </a:p>
          <a:p>
            <a:pPr lvl="1"/>
            <a:endParaRPr lang="nl-NL" sz="2200" dirty="0"/>
          </a:p>
          <a:p>
            <a:pPr lvl="1"/>
            <a:endParaRPr lang="nl-NL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2130A-AE41-4C09-986A-BA897B87A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A90F9B4-07F5-413C-AF5B-9DB57AD40D0D}"/>
              </a:ext>
            </a:extLst>
          </p:cNvPr>
          <p:cNvSpPr txBox="1">
            <a:spLocks/>
          </p:cNvSpPr>
          <p:nvPr/>
        </p:nvSpPr>
        <p:spPr>
          <a:xfrm>
            <a:off x="6780156" y="2920128"/>
            <a:ext cx="4893077" cy="365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GB" sz="2800" dirty="0"/>
              <a:t>Design principles: </a:t>
            </a:r>
          </a:p>
          <a:p>
            <a:pPr lvl="1"/>
            <a:r>
              <a:rPr lang="en-GB" sz="2000" dirty="0"/>
              <a:t>Modularity</a:t>
            </a:r>
          </a:p>
          <a:p>
            <a:pPr lvl="1"/>
            <a:r>
              <a:rPr lang="en-GB" sz="2000" b="1" dirty="0"/>
              <a:t>Open</a:t>
            </a:r>
            <a:r>
              <a:rPr lang="en-GB" sz="2000" dirty="0"/>
              <a:t> stable interfaces and architecture</a:t>
            </a:r>
          </a:p>
          <a:p>
            <a:pPr lvl="1"/>
            <a:r>
              <a:rPr lang="en-GB" sz="2000" dirty="0">
                <a:sym typeface="Wingdings" panose="05000000000000000000" pitchFamily="2" charset="2"/>
              </a:rPr>
              <a:t>Core and periphery</a:t>
            </a:r>
            <a:endParaRPr lang="en-GB" sz="2000" dirty="0"/>
          </a:p>
          <a:p>
            <a:r>
              <a:rPr lang="en-GB" sz="2800" dirty="0"/>
              <a:t>Mechanism: </a:t>
            </a:r>
          </a:p>
          <a:p>
            <a:pPr lvl="1"/>
            <a:r>
              <a:rPr lang="en-GB" sz="2000" b="1" dirty="0"/>
              <a:t>(Indirect) network effects</a:t>
            </a:r>
          </a:p>
          <a:p>
            <a:pPr lvl="1"/>
            <a:r>
              <a:rPr lang="en-US" sz="2000" b="1" dirty="0"/>
              <a:t>Aggregation (niches)</a:t>
            </a:r>
          </a:p>
          <a:p>
            <a:pPr lvl="1"/>
            <a:r>
              <a:rPr lang="en-GB" sz="2000" dirty="0"/>
              <a:t>Economies of scale and scope</a:t>
            </a:r>
          </a:p>
          <a:p>
            <a:pPr lvl="1"/>
            <a:r>
              <a:rPr lang="en-US" sz="2000" dirty="0"/>
              <a:t>Reduced</a:t>
            </a:r>
            <a:r>
              <a:rPr lang="nl-NL" sz="2000" dirty="0"/>
              <a:t> transaction </a:t>
            </a:r>
            <a:r>
              <a:rPr lang="en-US" sz="2000" dirty="0"/>
              <a:t>cost</a:t>
            </a:r>
          </a:p>
          <a:p>
            <a:pPr lvl="1"/>
            <a:r>
              <a:rPr lang="en-US" sz="2000" b="1" dirty="0"/>
              <a:t>Pricing</a:t>
            </a:r>
          </a:p>
          <a:p>
            <a:pPr lvl="1"/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B1247-22D6-4EF5-B2A8-60DCAFEDC32C}"/>
              </a:ext>
            </a:extLst>
          </p:cNvPr>
          <p:cNvSpPr txBox="1"/>
          <p:nvPr/>
        </p:nvSpPr>
        <p:spPr>
          <a:xfrm>
            <a:off x="10077810" y="5535325"/>
            <a:ext cx="2645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  <a:sym typeface="Arial"/>
              </a:rPr>
              <a:t>(Anderson, 2004)</a:t>
            </a:r>
          </a:p>
        </p:txBody>
      </p:sp>
    </p:spTree>
    <p:extLst>
      <p:ext uri="{BB962C8B-B14F-4D97-AF65-F5344CB8AC3E}">
        <p14:creationId xmlns:p14="http://schemas.microsoft.com/office/powerpoint/2010/main" val="2731428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C42E-F4B7-4EF5-8E5C-E34A400A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 example…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71C3F-8480-421B-B7FC-355A5477F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370" y="1330937"/>
            <a:ext cx="8616800" cy="4736400"/>
          </a:xfrm>
        </p:spPr>
        <p:txBody>
          <a:bodyPr/>
          <a:lstStyle/>
          <a:p>
            <a:r>
              <a:rPr lang="nl-NL" dirty="0"/>
              <a:t>Facebook platform evolution (left), Growth fb vs myspace (right)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760D5-689B-4BC9-ADE6-D510E2DC73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2E0E2-F3FE-4780-8D1D-BA045E737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87"/>
          <a:stretch/>
        </p:blipFill>
        <p:spPr>
          <a:xfrm>
            <a:off x="5577233" y="1934678"/>
            <a:ext cx="6096000" cy="4429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632C0-1266-4A14-8FFD-D1D549AE9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83" y="2423127"/>
            <a:ext cx="4684417" cy="3635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78254-437A-4D36-ACC3-3FDD957EDC56}"/>
              </a:ext>
            </a:extLst>
          </p:cNvPr>
          <p:cNvSpPr txBox="1"/>
          <p:nvPr/>
        </p:nvSpPr>
        <p:spPr>
          <a:xfrm>
            <a:off x="638353" y="6182700"/>
            <a:ext cx="26454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  <a:sym typeface="Arial"/>
              </a:rPr>
              <a:t>Helmond et al., 2019, p 130</a:t>
            </a:r>
          </a:p>
          <a:p>
            <a:pPr marL="38100"/>
            <a:r>
              <a:rPr lang="nl-NL" dirty="0">
                <a:hlinkClick r:id="rId5"/>
              </a:rPr>
              <a:t>https://osf.io/unbxw/</a:t>
            </a:r>
            <a:endParaRPr lang="nl-NL" dirty="0"/>
          </a:p>
          <a:p>
            <a:pPr marL="38100"/>
            <a:r>
              <a:rPr lang="en-GB" sz="1400" dirty="0">
                <a:solidFill>
                  <a:schemeClr val="bg1">
                    <a:lumMod val="65000"/>
                  </a:schemeClr>
                </a:solidFill>
                <a:sym typeface="Arial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D7C61-092D-4AED-969B-706D5518E39C}"/>
              </a:ext>
            </a:extLst>
          </p:cNvPr>
          <p:cNvSpPr txBox="1"/>
          <p:nvPr/>
        </p:nvSpPr>
        <p:spPr>
          <a:xfrm>
            <a:off x="5796903" y="6391708"/>
            <a:ext cx="2645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indent="0">
              <a:buNone/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  <a:sym typeface="Arial"/>
              </a:rPr>
              <a:t>Parker et al, 2016, p. 133</a:t>
            </a:r>
          </a:p>
        </p:txBody>
      </p:sp>
    </p:spTree>
    <p:extLst>
      <p:ext uri="{BB962C8B-B14F-4D97-AF65-F5344CB8AC3E}">
        <p14:creationId xmlns:p14="http://schemas.microsoft.com/office/powerpoint/2010/main" val="3382646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EC94-8151-5382-CE03-413861E6D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9135-DD1A-67BD-EDFE-F8CD2CF8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0C5B-58C7-8EC3-2A36-9CA85C6F3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What </a:t>
            </a:r>
            <a:r>
              <a:rPr lang="en-GB" sz="2800" i="1" dirty="0">
                <a:solidFill>
                  <a:schemeClr val="bg1"/>
                </a:solidFill>
              </a:rPr>
              <a:t>is</a:t>
            </a:r>
            <a:r>
              <a:rPr lang="en-GB" sz="2800" dirty="0">
                <a:solidFill>
                  <a:schemeClr val="bg1"/>
                </a:solidFill>
              </a:rPr>
              <a:t> a platform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Types of platforms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Platforms: Innovation impact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Summary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Focus: technology platforms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4515" y="4973089"/>
            <a:ext cx="2051114" cy="526194"/>
          </a:xfrm>
          <a:prstGeom prst="rect">
            <a:avLst/>
          </a:prstGeom>
          <a:noFill/>
          <a:ln>
            <a:solidFill>
              <a:srgbClr val="FF97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59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112"/>
    </mc:Choice>
    <mc:Fallback xmlns="">
      <p:transition advTm="2611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417700" y="1831450"/>
            <a:ext cx="73740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What </a:t>
            </a:r>
            <a:r>
              <a:rPr lang="en-GB" i="1" dirty="0"/>
              <a:t>is </a:t>
            </a:r>
            <a:r>
              <a:rPr lang="en-GB" dirty="0"/>
              <a:t>a platform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Network effects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Modularity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Economies of scale / scope</a:t>
            </a:r>
          </a:p>
          <a:p>
            <a:pPr>
              <a:lnSpc>
                <a:spcPct val="150000"/>
              </a:lnSpc>
            </a:pPr>
            <a:r>
              <a:rPr lang="en-GB" dirty="0"/>
              <a:t>Types of platforms</a:t>
            </a:r>
          </a:p>
          <a:p>
            <a:pPr lvl="1">
              <a:lnSpc>
                <a:spcPct val="150000"/>
              </a:lnSpc>
            </a:pPr>
            <a:r>
              <a:rPr lang="nl-NL" dirty="0" err="1"/>
              <a:t>Internal</a:t>
            </a:r>
            <a:r>
              <a:rPr lang="nl-NL" dirty="0"/>
              <a:t> / </a:t>
            </a:r>
            <a:r>
              <a:rPr lang="nl-NL" dirty="0" err="1"/>
              <a:t>external</a:t>
            </a:r>
            <a:r>
              <a:rPr lang="nl-NL" dirty="0"/>
              <a:t> 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Innovation impact per type of platform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39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ctrTitle" idx="4294967295"/>
          </p:nvPr>
        </p:nvSpPr>
        <p:spPr>
          <a:xfrm>
            <a:off x="2464350" y="2881050"/>
            <a:ext cx="6444600" cy="10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 anecdote </a:t>
            </a:r>
            <a:endParaRPr sz="7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4294967295"/>
          </p:nvPr>
        </p:nvSpPr>
        <p:spPr>
          <a:xfrm>
            <a:off x="2464350" y="4015350"/>
            <a:ext cx="6444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rgbClr val="FFFFFF"/>
                </a:solidFill>
              </a:rPr>
              <a:t>Valuating Uber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524000" y="288105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C462A-04FB-41FD-BA1F-C159630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i="1" dirty="0"/>
              <a:t>is</a:t>
            </a:r>
            <a:r>
              <a:rPr lang="nl-NL" dirty="0"/>
              <a:t> a platform?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077E7-71B1-4745-9292-F198EBF5A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5" name="Google Shape;125;p17">
            <a:extLst>
              <a:ext uri="{FF2B5EF4-FFF2-40B4-BE49-F238E27FC236}">
                <a16:creationId xmlns:a16="http://schemas.microsoft.com/office/drawing/2014/main" id="{7E1C6C84-80B1-48AC-AAAB-E7B7B44017AD}"/>
              </a:ext>
            </a:extLst>
          </p:cNvPr>
          <p:cNvSpPr txBox="1">
            <a:spLocks/>
          </p:cNvSpPr>
          <p:nvPr/>
        </p:nvSpPr>
        <p:spPr>
          <a:xfrm>
            <a:off x="1058336" y="1653034"/>
            <a:ext cx="73740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lnSpc>
                <a:spcPct val="150000"/>
              </a:lnSpc>
              <a:buFont typeface="Lato"/>
              <a:buNone/>
            </a:pPr>
            <a:r>
              <a:rPr lang="en-GB" dirty="0"/>
              <a:t>Gawer, 2014: </a:t>
            </a:r>
          </a:p>
          <a:p>
            <a:pPr>
              <a:lnSpc>
                <a:spcPct val="150000"/>
              </a:lnSpc>
            </a:pPr>
            <a:r>
              <a:rPr lang="en-GB" dirty="0"/>
              <a:t>Federate and orchestrate constitutive agents</a:t>
            </a:r>
          </a:p>
          <a:p>
            <a:pPr>
              <a:lnSpc>
                <a:spcPct val="150000"/>
              </a:lnSpc>
            </a:pPr>
            <a:r>
              <a:rPr lang="en-GB" dirty="0"/>
              <a:t>Econ. of scale and scope</a:t>
            </a:r>
          </a:p>
          <a:p>
            <a:pPr>
              <a:lnSpc>
                <a:spcPct val="150000"/>
              </a:lnSpc>
            </a:pPr>
            <a:r>
              <a:rPr lang="en-GB" dirty="0"/>
              <a:t>Modular architecture, core and periphery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3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7ECEFD"/>
                </a:solidFill>
              </a:rPr>
              <a:t>That’s it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 dirty="0">
                <a:solidFill>
                  <a:srgbClr val="FFFFFF"/>
                </a:solidFill>
              </a:rPr>
              <a:t>Any questions?</a:t>
            </a:r>
            <a:endParaRPr sz="4800" b="1" dirty="0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sz="2400" dirty="0" err="1">
                <a:solidFill>
                  <a:srgbClr val="FFFFFF"/>
                </a:solidFill>
              </a:rPr>
              <a:t>Questions</a:t>
            </a:r>
            <a:r>
              <a:rPr lang="nl-NL" sz="2400" dirty="0">
                <a:solidFill>
                  <a:srgbClr val="FFFFFF"/>
                </a:solidFill>
              </a:rPr>
              <a:t>? </a:t>
            </a:r>
            <a:r>
              <a:rPr lang="nl-NL" sz="2400" dirty="0" err="1">
                <a:solidFill>
                  <a:srgbClr val="FFFFFF"/>
                </a:solidFill>
              </a:rPr>
              <a:t>Ideas</a:t>
            </a:r>
            <a:r>
              <a:rPr lang="nl-NL" sz="2400" dirty="0">
                <a:solidFill>
                  <a:srgbClr val="FFFFFF"/>
                </a:solidFill>
              </a:rPr>
              <a:t>?</a:t>
            </a:r>
          </a:p>
          <a:p>
            <a:pPr marL="0" indent="0">
              <a:buNone/>
            </a:pPr>
            <a:r>
              <a:rPr lang="nl-NL" sz="2400" dirty="0">
                <a:solidFill>
                  <a:srgbClr val="FFFFFF"/>
                </a:solidFill>
              </a:rPr>
              <a:t>Discuss </a:t>
            </a:r>
            <a:r>
              <a:rPr lang="nl-NL" sz="2400" dirty="0" err="1">
                <a:solidFill>
                  <a:srgbClr val="FFFFFF"/>
                </a:solidFill>
              </a:rPr>
              <a:t>further</a:t>
            </a:r>
            <a:r>
              <a:rPr lang="nl-NL" sz="2400" dirty="0">
                <a:solidFill>
                  <a:srgbClr val="FFFFFF"/>
                </a:solidFill>
              </a:rPr>
              <a:t>?</a:t>
            </a:r>
          </a:p>
          <a:p>
            <a:pPr marL="0" indent="0">
              <a:buNone/>
            </a:pPr>
            <a:r>
              <a:rPr lang="nl-NL" sz="2400" dirty="0">
                <a:solidFill>
                  <a:srgbClr val="FFFFFF"/>
                </a:solidFill>
              </a:rPr>
              <a:t>Master thesis?</a:t>
            </a:r>
          </a:p>
          <a:p>
            <a:pPr marL="0" indent="0"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nl-NL" sz="2400" dirty="0">
                <a:solidFill>
                  <a:srgbClr val="FFFFFF"/>
                </a:solidFill>
              </a:rPr>
              <a:t>v.c.m.sobota@tudelft.nl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7D71-E00A-4AE8-A46D-A058E839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Intro: Uber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1C7A-15AC-4B8E-8914-2DD4E9837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600" y="6364176"/>
            <a:ext cx="8616800" cy="323063"/>
          </a:xfrm>
        </p:spPr>
        <p:txBody>
          <a:bodyPr/>
          <a:lstStyle/>
          <a:p>
            <a:pPr marL="38100" indent="0">
              <a:buNone/>
            </a:pPr>
            <a:r>
              <a:rPr lang="nl-NL" sz="1200" dirty="0"/>
              <a:t>Source: https://gazettereview.com/2017/09/canada-uber-stop-operating-quebec-province/</a:t>
            </a:r>
          </a:p>
          <a:p>
            <a:pPr marL="38100" indent="0">
              <a:buNone/>
            </a:pPr>
            <a:endParaRPr lang="nl-NL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914C8-FE19-4BDB-AFC0-E13A71FE3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B3707-B2FD-4077-B6F3-44FC2D77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62" y="1311772"/>
            <a:ext cx="7575044" cy="50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AC7C-581B-4326-8A5D-214F9B71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Intro: Damodaran vs Gurley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7381F-E892-4F00-90F1-1CAF3A8D6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18B9B-C5CE-4AE1-B755-066C41733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12"/>
          <a:stretch/>
        </p:blipFill>
        <p:spPr>
          <a:xfrm>
            <a:off x="277114" y="1382871"/>
            <a:ext cx="6391886" cy="509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A0FF0-378E-46A0-84DF-2B8662F2F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105" y="4619710"/>
            <a:ext cx="1410297" cy="1920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DD4401-A733-419E-9AF3-D9BC29BB2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402" y="4655762"/>
            <a:ext cx="1410297" cy="1927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70A16-125A-406A-85B3-9B4DF67C5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105" y="942287"/>
            <a:ext cx="2085975" cy="2571750"/>
          </a:xfrm>
          <a:prstGeom prst="rect">
            <a:avLst/>
          </a:prstGeom>
        </p:spPr>
      </p:pic>
      <p:sp>
        <p:nvSpPr>
          <p:cNvPr id="15" name="Google Shape;104;p14">
            <a:extLst>
              <a:ext uri="{FF2B5EF4-FFF2-40B4-BE49-F238E27FC236}">
                <a16:creationId xmlns:a16="http://schemas.microsoft.com/office/drawing/2014/main" id="{006C37CC-93EB-42B9-BE3F-00F7FD48BF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1105" y="3528784"/>
            <a:ext cx="861695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sz="2400" dirty="0"/>
              <a:t>Prof. Aswath Damodaran, </a:t>
            </a:r>
          </a:p>
          <a:p>
            <a:pPr marL="0" indent="0">
              <a:buNone/>
            </a:pPr>
            <a:r>
              <a:rPr lang="nl-NL" sz="2400" dirty="0"/>
              <a:t>NYU</a:t>
            </a:r>
            <a:endParaRPr sz="2400" dirty="0"/>
          </a:p>
        </p:txBody>
      </p:sp>
      <p:sp>
        <p:nvSpPr>
          <p:cNvPr id="16" name="Google Shape;125;p17">
            <a:extLst>
              <a:ext uri="{FF2B5EF4-FFF2-40B4-BE49-F238E27FC236}">
                <a16:creationId xmlns:a16="http://schemas.microsoft.com/office/drawing/2014/main" id="{0B3F180B-034C-4C67-BAC7-B273E006DCB6}"/>
              </a:ext>
            </a:extLst>
          </p:cNvPr>
          <p:cNvSpPr txBox="1">
            <a:spLocks/>
          </p:cNvSpPr>
          <p:nvPr/>
        </p:nvSpPr>
        <p:spPr>
          <a:xfrm>
            <a:off x="206400" y="6326808"/>
            <a:ext cx="6462600" cy="40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None/>
            </a:pPr>
            <a:r>
              <a:rPr lang="nl-NL" sz="1200" dirty="0"/>
              <a:t>Source: </a:t>
            </a:r>
            <a:r>
              <a:rPr lang="nl-NL" sz="1200" dirty="0">
                <a:hlinkClick r:id="rId7"/>
              </a:rPr>
              <a:t>https://fivethirtyeight.com/features/uber-isnt-worth-17-billion/</a:t>
            </a:r>
            <a:endParaRPr lang="nl-NL" sz="1200" dirty="0"/>
          </a:p>
          <a:p>
            <a:pPr marL="38100" indent="0">
              <a:buNone/>
            </a:pPr>
            <a:endParaRPr lang="nl-NL" sz="1200" dirty="0"/>
          </a:p>
          <a:p>
            <a:pPr marL="381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56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1C88-C1EA-4D07-8528-DE26E633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Intro: Damodaran vs Gurley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560A8-7BAD-4DCB-B49A-382800D80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1946E-A694-4D68-9320-2A5B05CCB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45" b="36783"/>
          <a:stretch/>
        </p:blipFill>
        <p:spPr>
          <a:xfrm>
            <a:off x="817167" y="1708976"/>
            <a:ext cx="8366405" cy="2319686"/>
          </a:xfrm>
          <a:prstGeom prst="rect">
            <a:avLst/>
          </a:prstGeom>
        </p:spPr>
      </p:pic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F8A0CEDD-8FD6-4FD3-8F72-1FA06B68E5FE}"/>
              </a:ext>
            </a:extLst>
          </p:cNvPr>
          <p:cNvSpPr txBox="1">
            <a:spLocks/>
          </p:cNvSpPr>
          <p:nvPr/>
        </p:nvSpPr>
        <p:spPr>
          <a:xfrm>
            <a:off x="206400" y="6036756"/>
            <a:ext cx="9602000" cy="65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None/>
            </a:pPr>
            <a:r>
              <a:rPr lang="nl-NL" sz="1200" dirty="0"/>
              <a:t>Source: </a:t>
            </a:r>
            <a:r>
              <a:rPr lang="nl-NL" sz="1200" dirty="0">
                <a:hlinkClick r:id="rId4"/>
              </a:rPr>
              <a:t>https://abovethecrowd.com/2014/07/11/how-to-miss-by-a-mile-an-alternative-look-at-ubers-potential-market-size/</a:t>
            </a:r>
            <a:endParaRPr lang="nl-NL" sz="1200" dirty="0"/>
          </a:p>
          <a:p>
            <a:pPr marL="38100" indent="0">
              <a:buNone/>
            </a:pPr>
            <a:r>
              <a:rPr lang="nl-NL" sz="1200" dirty="0">
                <a:hlinkClick r:id="rId5"/>
              </a:rPr>
              <a:t>https://en.wikipedia.org/wiki/Bill_Gurley</a:t>
            </a:r>
            <a:endParaRPr lang="nl-NL" sz="1200" dirty="0"/>
          </a:p>
          <a:p>
            <a:pPr marL="38100" indent="0">
              <a:buNone/>
            </a:pPr>
            <a:endParaRPr lang="nl-NL" sz="1200" dirty="0"/>
          </a:p>
          <a:p>
            <a:pPr marL="38100" indent="0">
              <a:buNone/>
            </a:pPr>
            <a:endParaRPr lang="nl-NL" sz="1200" dirty="0"/>
          </a:p>
          <a:p>
            <a:pPr marL="38100" indent="0">
              <a:buNone/>
            </a:pPr>
            <a:endParaRPr lang="nl-NL" sz="2400" dirty="0"/>
          </a:p>
          <a:p>
            <a:pPr marL="38100" indent="0">
              <a:buNone/>
            </a:pPr>
            <a:endParaRPr lang="en-GB" dirty="0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61C2A24-313D-46F3-8876-FA060DCFE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828" y="1287529"/>
            <a:ext cx="171450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570CC-06E9-4A2B-8EB5-69F182C7A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167" y="4222853"/>
            <a:ext cx="95440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B3BE-9105-48C1-8636-DB87F093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198700"/>
            <a:ext cx="8616800" cy="1143000"/>
          </a:xfrm>
        </p:spPr>
        <p:txBody>
          <a:bodyPr/>
          <a:lstStyle/>
          <a:p>
            <a:r>
              <a:rPr lang="nl-NL" dirty="0"/>
              <a:t>Dispute between ‘old’ and ‘new’ </a:t>
            </a:r>
            <a:r>
              <a:rPr lang="nl-NL" dirty="0">
                <a:sym typeface="Wingdings" panose="05000000000000000000" pitchFamily="2" charset="2"/>
              </a:rPr>
              <a:t> whats different?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89179-2090-4B33-A883-DC2A4E9CC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Or: </a:t>
            </a:r>
          </a:p>
          <a:p>
            <a:pPr marL="38100" indent="0">
              <a:buNone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1D560-6CB1-44E6-A735-6314FDE79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67C60-464C-45B5-85C8-226633F7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75" y="1504950"/>
            <a:ext cx="7636525" cy="50742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7D980F-C0E0-4226-8AA0-81C1A38E5BFA}"/>
              </a:ext>
            </a:extLst>
          </p:cNvPr>
          <p:cNvSpPr/>
          <p:nvPr/>
        </p:nvSpPr>
        <p:spPr>
          <a:xfrm>
            <a:off x="4278282" y="2008909"/>
            <a:ext cx="4228416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7148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4EC94-8151-5382-CE03-413861E6D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9135-DD1A-67BD-EDFE-F8CD2CF8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0C5B-58C7-8EC3-2A36-9CA85C6F3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What </a:t>
            </a:r>
            <a:r>
              <a:rPr lang="en-GB" sz="2800" i="1" dirty="0">
                <a:solidFill>
                  <a:schemeClr val="bg1"/>
                </a:solidFill>
              </a:rPr>
              <a:t>is</a:t>
            </a:r>
            <a:r>
              <a:rPr lang="en-GB" sz="2800" dirty="0">
                <a:solidFill>
                  <a:schemeClr val="bg1"/>
                </a:solidFill>
              </a:rPr>
              <a:t> a platform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Types of platforms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Platforms: Innovation impact</a:t>
            </a:r>
          </a:p>
          <a:p>
            <a:pPr marL="38100" indent="0">
              <a:buClr>
                <a:schemeClr val="bg1"/>
              </a:buClr>
              <a:buNone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 dirty="0">
                <a:solidFill>
                  <a:schemeClr val="bg1"/>
                </a:solidFill>
              </a:rPr>
              <a:t>Summary</a:t>
            </a:r>
          </a:p>
          <a:p>
            <a:pPr>
              <a:buClr>
                <a:schemeClr val="bg1"/>
              </a:buClr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4514" y="1959429"/>
            <a:ext cx="5529943" cy="526194"/>
          </a:xfrm>
          <a:prstGeom prst="rect">
            <a:avLst/>
          </a:prstGeom>
          <a:noFill/>
          <a:ln>
            <a:solidFill>
              <a:srgbClr val="FF97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D3141-0ACC-747A-6EA3-546B94BEE8CE}"/>
              </a:ext>
            </a:extLst>
          </p:cNvPr>
          <p:cNvSpPr txBox="1"/>
          <p:nvPr/>
        </p:nvSpPr>
        <p:spPr>
          <a:xfrm>
            <a:off x="6990008" y="5244107"/>
            <a:ext cx="609814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Focus: technology platforms/ </a:t>
            </a:r>
          </a:p>
          <a:p>
            <a:pPr marL="381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Platform ecosystems</a:t>
            </a:r>
          </a:p>
        </p:txBody>
      </p:sp>
    </p:spTree>
    <p:extLst>
      <p:ext uri="{BB962C8B-B14F-4D97-AF65-F5344CB8AC3E}">
        <p14:creationId xmlns:p14="http://schemas.microsoft.com/office/powerpoint/2010/main" val="415797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112"/>
    </mc:Choice>
    <mc:Fallback xmlns="">
      <p:transition advTm="26112"/>
    </mc:Fallback>
  </mc:AlternateContent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28802</TotalTime>
  <Words>2864</Words>
  <Application>Microsoft Office PowerPoint</Application>
  <PresentationFormat>Widescreen</PresentationFormat>
  <Paragraphs>430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AdvOT46dcae81</vt:lpstr>
      <vt:lpstr>Raleway</vt:lpstr>
      <vt:lpstr>Times</vt:lpstr>
      <vt:lpstr>-apple-system</vt:lpstr>
      <vt:lpstr>Arial</vt:lpstr>
      <vt:lpstr>Lato</vt:lpstr>
      <vt:lpstr>AdvOT46dcae81+20</vt:lpstr>
      <vt:lpstr>Wingdings</vt:lpstr>
      <vt:lpstr>KEJOM B+ Gulliver RM</vt:lpstr>
      <vt:lpstr>Arial</vt:lpstr>
      <vt:lpstr>Antonio template</vt:lpstr>
      <vt:lpstr>PowerPoint Presentation</vt:lpstr>
      <vt:lpstr>About me: Vladimir CM Sobota</vt:lpstr>
      <vt:lpstr>About me: Vladimir CM Sobota</vt:lpstr>
      <vt:lpstr>An anecdote </vt:lpstr>
      <vt:lpstr>Intro: Uber</vt:lpstr>
      <vt:lpstr>Intro: Damodaran vs Gurley </vt:lpstr>
      <vt:lpstr>Intro: Damodaran vs Gurley </vt:lpstr>
      <vt:lpstr>Dispute between ‘old’ and ‘new’  whats different?</vt:lpstr>
      <vt:lpstr>Content:</vt:lpstr>
      <vt:lpstr>What is a platform?</vt:lpstr>
      <vt:lpstr>What is a platform?</vt:lpstr>
      <vt:lpstr>What is a platform?</vt:lpstr>
      <vt:lpstr>Platforms in the past</vt:lpstr>
      <vt:lpstr>Platforms in the past</vt:lpstr>
      <vt:lpstr>Platforms in the past</vt:lpstr>
      <vt:lpstr>Platforms in the past</vt:lpstr>
      <vt:lpstr>Network effects: two types</vt:lpstr>
      <vt:lpstr>Network effects: two types</vt:lpstr>
      <vt:lpstr>Network effects: two types</vt:lpstr>
      <vt:lpstr>Network effects:</vt:lpstr>
      <vt:lpstr>Pipeline  Platform (Van Alstyne et al. 2016)</vt:lpstr>
      <vt:lpstr>Pipeline  Platform (Van Alstyne et al. 2016)</vt:lpstr>
      <vt:lpstr>Pipeline  Platform (Van Alstyne et al. 2016)</vt:lpstr>
      <vt:lpstr>Pipeline  Platform (Van Alstyne et al. 2016)</vt:lpstr>
      <vt:lpstr>Content:</vt:lpstr>
      <vt:lpstr>Platforms: Two perspectives</vt:lpstr>
      <vt:lpstr>Content:</vt:lpstr>
      <vt:lpstr>Third part: Platform type  x  innovation</vt:lpstr>
      <vt:lpstr>Platform type x innovation</vt:lpstr>
      <vt:lpstr>For instance…</vt:lpstr>
      <vt:lpstr>PowerPoint Presentation</vt:lpstr>
      <vt:lpstr>Modularity</vt:lpstr>
      <vt:lpstr>Internal platforms:</vt:lpstr>
      <vt:lpstr>Internal platforms:</vt:lpstr>
      <vt:lpstr>Internal platforms:</vt:lpstr>
      <vt:lpstr>Platform type x  innovation (2)</vt:lpstr>
      <vt:lpstr>For example…</vt:lpstr>
      <vt:lpstr>Content:</vt:lpstr>
      <vt:lpstr>Summary</vt:lpstr>
      <vt:lpstr>What is a platform?</vt:lpstr>
      <vt:lpstr>That’s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Vladimir Sobota</dc:creator>
  <cp:lastModifiedBy>Roland Ortt</cp:lastModifiedBy>
  <cp:revision>300</cp:revision>
  <cp:lastPrinted>2023-09-15T06:20:55Z</cp:lastPrinted>
  <dcterms:modified xsi:type="dcterms:W3CDTF">2023-10-17T15:00:29Z</dcterms:modified>
</cp:coreProperties>
</file>